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45861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>
                <a:solidFill>
                  <a:schemeClr val="bg1"/>
                </a:solidFill>
              </a:rPr>
              <a:t>Дифференциация звуков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с –ш в слогах, </a:t>
            </a:r>
            <a:r>
              <a:rPr lang="ru-RU" sz="4000" b="1" dirty="0" smtClean="0">
                <a:solidFill>
                  <a:schemeClr val="bg1"/>
                </a:solidFill>
              </a:rPr>
              <a:t>словах и предложениях</a:t>
            </a:r>
            <a:r>
              <a:rPr lang="ru-RU" b="1" dirty="0" smtClean="0">
                <a:solidFill>
                  <a:schemeClr val="bg1"/>
                </a:solidFill>
              </a:rPr>
              <a:t>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75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Вставьте пропущенные букв </a:t>
            </a:r>
            <a:br>
              <a:rPr lang="ru-RU" sz="3600" dirty="0" smtClean="0"/>
            </a:br>
            <a:r>
              <a:rPr lang="ru-RU" sz="3600" i="1" dirty="0" smtClean="0"/>
              <a:t>с</a:t>
            </a:r>
            <a:r>
              <a:rPr lang="ru-RU" sz="3600" dirty="0" smtClean="0"/>
              <a:t> или </a:t>
            </a:r>
            <a:r>
              <a:rPr lang="ru-RU" sz="3600" i="1" dirty="0" smtClean="0"/>
              <a:t>ш</a:t>
            </a:r>
            <a:endParaRPr lang="ru-RU" sz="3600" i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и</a:t>
            </a:r>
            <a:r>
              <a:rPr lang="ru-RU" sz="4000" dirty="0" smtClean="0">
                <a:solidFill>
                  <a:schemeClr val="bg1"/>
                </a:solidFill>
              </a:rPr>
              <a:t>гру…ка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…каф</a:t>
            </a: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к</a:t>
            </a:r>
            <a:r>
              <a:rPr lang="ru-RU" sz="4000" dirty="0" err="1" smtClean="0">
                <a:solidFill>
                  <a:schemeClr val="bg1"/>
                </a:solidFill>
              </a:rPr>
              <a:t>ра</a:t>
            </a:r>
            <a:r>
              <a:rPr lang="ru-RU" sz="4000" dirty="0" smtClean="0">
                <a:solidFill>
                  <a:schemeClr val="bg1"/>
                </a:solidFill>
              </a:rPr>
              <a:t>…</a:t>
            </a:r>
            <a:r>
              <a:rPr lang="ru-RU" sz="4000" dirty="0" err="1" smtClean="0">
                <a:solidFill>
                  <a:schemeClr val="bg1"/>
                </a:solidFill>
              </a:rPr>
              <a:t>ивый</a:t>
            </a:r>
            <a:endParaRPr lang="ru-RU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000" dirty="0" err="1">
                <a:solidFill>
                  <a:schemeClr val="bg1"/>
                </a:solidFill>
              </a:rPr>
              <a:t>р</a:t>
            </a:r>
            <a:r>
              <a:rPr lang="ru-RU" sz="4000" dirty="0" err="1" smtClean="0">
                <a:solidFill>
                  <a:schemeClr val="bg1"/>
                </a:solidFill>
              </a:rPr>
              <a:t>и</a:t>
            </a:r>
            <a:r>
              <a:rPr lang="ru-RU" sz="4000" dirty="0" smtClean="0">
                <a:solidFill>
                  <a:schemeClr val="bg1"/>
                </a:solidFill>
              </a:rPr>
              <a:t>…к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м</a:t>
            </a:r>
            <a:r>
              <a:rPr lang="ru-RU" sz="4000" dirty="0" smtClean="0">
                <a:solidFill>
                  <a:schemeClr val="bg1"/>
                </a:solidFill>
              </a:rPr>
              <a:t>арты…ка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п</a:t>
            </a:r>
            <a:r>
              <a:rPr lang="ru-RU" sz="4000" dirty="0" smtClean="0">
                <a:solidFill>
                  <a:schemeClr val="bg1"/>
                </a:solidFill>
              </a:rPr>
              <a:t>и…к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663440" y="2119313"/>
            <a:ext cx="3200400" cy="36052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ани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мы…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агать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вы…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ивать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…то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…крепка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Измени слова по образцу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 ношу – ты носишь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 Я прошу- …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 Я спешу - …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Я гашу - …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Я рисую - …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Я сыплю - …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chemeClr val="bg1"/>
                </a:solidFill>
              </a:rPr>
              <a:t>                        Я сею - …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словосочетания 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200" dirty="0" smtClean="0">
                <a:solidFill>
                  <a:schemeClr val="bg1"/>
                </a:solidFill>
              </a:rPr>
              <a:t>Синий</a:t>
            </a:r>
          </a:p>
          <a:p>
            <a:pPr marL="0" indent="0">
              <a:buNone/>
            </a:pPr>
            <a:r>
              <a:rPr lang="ru-RU" sz="5200" dirty="0" smtClean="0">
                <a:solidFill>
                  <a:schemeClr val="bg1"/>
                </a:solidFill>
              </a:rPr>
              <a:t>Душистый </a:t>
            </a:r>
          </a:p>
          <a:p>
            <a:pPr marL="0" indent="0">
              <a:buNone/>
            </a:pPr>
            <a:r>
              <a:rPr lang="ru-RU" sz="5200" dirty="0" smtClean="0">
                <a:solidFill>
                  <a:schemeClr val="bg1"/>
                </a:solidFill>
              </a:rPr>
              <a:t>Яркое</a:t>
            </a:r>
          </a:p>
          <a:p>
            <a:pPr marL="0" indent="0">
              <a:buNone/>
            </a:pPr>
            <a:r>
              <a:rPr lang="ru-RU" sz="5200" dirty="0" smtClean="0">
                <a:solidFill>
                  <a:schemeClr val="bg1"/>
                </a:solidFill>
              </a:rPr>
              <a:t>Сосновая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6" name="Объект 4" descr="http://im8-tub-ru.yandex.net/i?id=34287632-70-72&amp;n=2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916832"/>
            <a:ext cx="1785950" cy="1726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3-tub-ru.yandex.net/i?id=451584165-11-72&amp;n=21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2000240"/>
            <a:ext cx="2152650" cy="1726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3857628"/>
            <a:ext cx="1785950" cy="192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http://im4-tub-ru.yandex.net/i?id=176832688-36-72&amp;n=21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3857628"/>
            <a:ext cx="2071702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словосочетания 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Шьёт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Осыпаются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Шуршат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Пасёт 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857364"/>
            <a:ext cx="2618748" cy="180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1898948"/>
            <a:ext cx="2143140" cy="184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http://im4-tub-ru.yandex.net/i?id=174765936-38-72&amp;n=21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714752"/>
            <a:ext cx="2214578" cy="2786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3-tub-ru.yandex.net/i?id=60583544-01-72&amp;n=21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929066"/>
            <a:ext cx="2928958" cy="2427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Послушай скороговорку, запомни и повтори.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Наша серая кошка </a:t>
            </a:r>
            <a:endParaRPr lang="ru-RU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сидела </a:t>
            </a:r>
            <a:r>
              <a:rPr lang="ru-RU" sz="4000" dirty="0" smtClean="0">
                <a:solidFill>
                  <a:schemeClr val="bg1"/>
                </a:solidFill>
              </a:rPr>
              <a:t>на крыше,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 ваша серая кошка </a:t>
            </a:r>
            <a:endParaRPr lang="ru-RU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сидела </a:t>
            </a:r>
            <a:r>
              <a:rPr lang="ru-RU" sz="4000" dirty="0" smtClean="0">
                <a:solidFill>
                  <a:schemeClr val="bg1"/>
                </a:solidFill>
              </a:rPr>
              <a:t>выше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МОЛОДЦЫ!</a:t>
            </a:r>
            <a:endParaRPr lang="ru-RU" sz="7200" b="1" dirty="0"/>
          </a:p>
        </p:txBody>
      </p:sp>
      <p:pic>
        <p:nvPicPr>
          <p:cNvPr id="5" name="Picture 2" descr="http://rostok-ku.ru/images/sh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3994145" cy="3994145"/>
          </a:xfrm>
          <a:prstGeom prst="flowChartAlternateProcess">
            <a:avLst/>
          </a:prstGeom>
          <a:noFill/>
        </p:spPr>
      </p:pic>
      <p:pic>
        <p:nvPicPr>
          <p:cNvPr id="6" name="Picture 4" descr="https://im0-tub-ru.yandex.net/i?id=a3a63047b6829e630e883397068215bf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643181"/>
            <a:ext cx="3929090" cy="3929091"/>
          </a:xfrm>
          <a:prstGeom prst="flowChartAlternateProcess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1428760"/>
          </a:xfrm>
        </p:spPr>
        <p:txBody>
          <a:bodyPr>
            <a:noAutofit/>
          </a:bodyPr>
          <a:lstStyle/>
          <a:p>
            <a:r>
              <a:rPr lang="ru-RU" dirty="0" smtClean="0"/>
              <a:t>Выделите первый звук в каждой картинке</a:t>
            </a:r>
            <a:endParaRPr lang="ru-RU" dirty="0"/>
          </a:p>
        </p:txBody>
      </p:sp>
      <p:pic>
        <p:nvPicPr>
          <p:cNvPr id="5" name="Объект 4" descr="http://im8-tub-ru.yandex.net/i?id=85587562-03-72&amp;n=2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62" y="2071678"/>
            <a:ext cx="3398863" cy="2527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im5-tub-ru.yandex.net/i?id=294979046-12-72&amp;n=2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9900" y="3207544"/>
            <a:ext cx="3308380" cy="3078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Характеристика звуков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[c]</a:t>
            </a:r>
          </a:p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вистящий</a:t>
            </a:r>
          </a:p>
          <a:p>
            <a:r>
              <a:rPr lang="ru-RU" dirty="0">
                <a:solidFill>
                  <a:schemeClr val="bg1"/>
                </a:solidFill>
              </a:rPr>
              <a:t>г</a:t>
            </a:r>
            <a:r>
              <a:rPr lang="ru-RU" dirty="0" smtClean="0">
                <a:solidFill>
                  <a:schemeClr val="bg1"/>
                </a:solidFill>
              </a:rPr>
              <a:t>лухой</a:t>
            </a:r>
          </a:p>
          <a:p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ожет быть и мягким, и твёрдым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642910" y="3786189"/>
            <a:ext cx="7220930" cy="1938335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шипящий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глухой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твёрдый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Определи, где находится звук 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5" name="Содержимое 4" descr="http://im8-tub-ru.yandex.net/i?id=624214496-43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3286148" cy="3500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3" descr="http://im0-tub-ru.yandex.net/i?id=253418496-16-72&amp;n=2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1214422"/>
            <a:ext cx="3000396" cy="4143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7-tub-ru.yandex.net/i?id=168771270-20-72&amp;n=21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071942"/>
            <a:ext cx="3071834" cy="2643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Определи, где находится </a:t>
            </a:r>
            <a:r>
              <a:rPr lang="en-US" dirty="0" smtClean="0"/>
              <a:t> </a:t>
            </a:r>
            <a:r>
              <a:rPr lang="ru-RU" dirty="0" smtClean="0"/>
              <a:t>звук</a:t>
            </a:r>
            <a:r>
              <a:rPr lang="en-US" dirty="0" smtClean="0"/>
              <a:t>[c]</a:t>
            </a:r>
            <a:endParaRPr lang="ru-RU" dirty="0"/>
          </a:p>
        </p:txBody>
      </p:sp>
      <p:pic>
        <p:nvPicPr>
          <p:cNvPr id="6" name="Объект 3" descr="http://im3-tub-ru.yandex.net/i?id=346031845-48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71612"/>
            <a:ext cx="2428892" cy="242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7-tub-ru.yandex.net/i?id=188394778-01-72&amp;n=21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06" y="1214422"/>
            <a:ext cx="4500594" cy="3214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8-tub-ru.yandex.net/i?id=837065537-13-72&amp;n=21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786190"/>
            <a:ext cx="3214710" cy="3071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dirty="0" smtClean="0"/>
              <a:t>Обозначаем звук </a:t>
            </a:r>
            <a:r>
              <a:rPr lang="en-US" sz="4000" dirty="0" smtClean="0"/>
              <a:t>[</a:t>
            </a:r>
            <a:r>
              <a:rPr lang="ru-RU" sz="4000" dirty="0" smtClean="0"/>
              <a:t>с</a:t>
            </a:r>
            <a:r>
              <a:rPr lang="en-US" sz="4000" dirty="0"/>
              <a:t>]</a:t>
            </a:r>
            <a:r>
              <a:rPr lang="en-US" sz="4000" dirty="0" smtClean="0"/>
              <a:t> </a:t>
            </a:r>
            <a:r>
              <a:rPr lang="ru-RU" sz="4000" dirty="0" smtClean="0"/>
              <a:t>буквой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Обозначаем звук </a:t>
            </a:r>
            <a:r>
              <a:rPr lang="en-US" sz="4000" dirty="0"/>
              <a:t>[</a:t>
            </a:r>
            <a:r>
              <a:rPr lang="ru-RU" sz="4000" dirty="0" smtClean="0"/>
              <a:t>ш</a:t>
            </a:r>
            <a:r>
              <a:rPr lang="en-US" sz="4000" dirty="0"/>
              <a:t>]</a:t>
            </a:r>
            <a:r>
              <a:rPr lang="en-US" sz="4000" dirty="0" smtClean="0"/>
              <a:t> </a:t>
            </a:r>
            <a:r>
              <a:rPr lang="ru-RU" sz="4000" dirty="0" smtClean="0"/>
              <a:t>буквой</a:t>
            </a:r>
            <a:br>
              <a:rPr lang="ru-RU" sz="4000" dirty="0" smtClean="0"/>
            </a:br>
            <a:endParaRPr lang="ru-RU" dirty="0"/>
          </a:p>
        </p:txBody>
      </p:sp>
      <p:pic>
        <p:nvPicPr>
          <p:cNvPr id="6" name="Рисунок 5" descr="http://im7-tub-ru.yandex.net/i?id=31413770-21-72&amp;n=21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285860"/>
            <a:ext cx="1928826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8-tub-ru.yandex.net/i?id=2730121-20-72&amp;n=21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06" y="4286256"/>
            <a:ext cx="1857388" cy="2143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слоги</a:t>
            </a: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663440" y="2119313"/>
            <a:ext cx="3694774" cy="3524265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ша-са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шо-со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шу-су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ши-сы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298448" y="2143115"/>
            <a:ext cx="2273420" cy="3581027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са-ша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со-шо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су-шу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си-ши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 наличие звуков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5" name="Объект 3" descr="http://im7-tub-ru.yandex.net/i?id=73760872-31-72&amp;n=2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2000264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7-tub-ru.yandex.net/i?id=98610223-16-72&amp;n=21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1428736"/>
            <a:ext cx="1934526" cy="1724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6-tub-ru.yandex.net/i?id=149483631-25-72&amp;n=21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357298"/>
            <a:ext cx="2015644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4-tub-ru.yandex.net/i?id=69393026-01-72&amp;n=21"/>
          <p:cNvPicPr/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4357694"/>
            <a:ext cx="2101342" cy="1976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8-tub-ru.yandex.net/i?id=81414858-62-72&amp;n=21"/>
          <p:cNvPicPr/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05064"/>
            <a:ext cx="2366004" cy="19242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im8-tub-ru.yandex.net/i?id=293398919-58-72&amp;n=21"/>
          <p:cNvPicPr/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4714884"/>
            <a:ext cx="2076452" cy="1714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Закончите слова, добавив слоги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А)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са</a:t>
            </a:r>
            <a:r>
              <a:rPr lang="ru-RU" sz="3600" dirty="0" smtClean="0">
                <a:solidFill>
                  <a:schemeClr val="bg1"/>
                </a:solidFill>
              </a:rPr>
              <a:t> или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ша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л</a:t>
            </a:r>
            <a:r>
              <a:rPr lang="ru-RU" sz="3600" dirty="0" smtClean="0">
                <a:solidFill>
                  <a:schemeClr val="bg1"/>
                </a:solidFill>
              </a:rPr>
              <a:t>и…                     ко….                   Ми…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к</a:t>
            </a:r>
            <a:r>
              <a:rPr lang="ru-RU" sz="3600" dirty="0" smtClean="0">
                <a:solidFill>
                  <a:schemeClr val="bg1"/>
                </a:solidFill>
              </a:rPr>
              <a:t>а….                     су….                   </a:t>
            </a:r>
            <a:r>
              <a:rPr lang="ru-RU" sz="3600" dirty="0" err="1">
                <a:solidFill>
                  <a:schemeClr val="bg1"/>
                </a:solidFill>
              </a:rPr>
              <a:t>р</a:t>
            </a:r>
            <a:r>
              <a:rPr lang="ru-RU" sz="3600" dirty="0" err="1" smtClean="0">
                <a:solidFill>
                  <a:schemeClr val="bg1"/>
                </a:solidFill>
              </a:rPr>
              <a:t>о</a:t>
            </a:r>
            <a:r>
              <a:rPr lang="ru-RU" sz="3600" dirty="0" smtClean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Б)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сы</a:t>
            </a:r>
            <a:r>
              <a:rPr lang="ru-RU" sz="3600" dirty="0" smtClean="0">
                <a:solidFill>
                  <a:schemeClr val="bg1"/>
                </a:solidFill>
              </a:rPr>
              <a:t> или </a:t>
            </a:r>
            <a:r>
              <a:rPr lang="ru-RU" sz="3600" b="1" i="1" dirty="0" smtClean="0">
                <a:solidFill>
                  <a:schemeClr val="bg1"/>
                </a:solidFill>
              </a:rPr>
              <a:t>ши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Ли…                     у…                       но…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Ко…                      у…                      ши…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201</Words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 Дифференциация звуков  с –ш в слогах, словах и предложениях.  </vt:lpstr>
      <vt:lpstr>Выделите первый звук в каждой картинке</vt:lpstr>
      <vt:lpstr>Характеристика звуков</vt:lpstr>
      <vt:lpstr>Определи, где находится звук [ш]</vt:lpstr>
      <vt:lpstr>Определи, где находится  звук[c]</vt:lpstr>
      <vt:lpstr>Слайд 6</vt:lpstr>
      <vt:lpstr>Прочитайте слоги</vt:lpstr>
      <vt:lpstr>Определи наличие звуков [с],[ш]</vt:lpstr>
      <vt:lpstr>Закончите слова, добавив слоги</vt:lpstr>
      <vt:lpstr>Вставьте пропущенные букв  с или ш</vt:lpstr>
      <vt:lpstr>Измени слова по образцу</vt:lpstr>
      <vt:lpstr>Составьте словосочетания </vt:lpstr>
      <vt:lpstr>Составьте словосочетания </vt:lpstr>
      <vt:lpstr>Послушай скороговорку, запомни и повтори.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Дифференциация звуков  с –ш в слогах, словах и предложениях.  </dc:title>
  <cp:lastModifiedBy>USER</cp:lastModifiedBy>
  <cp:revision>3</cp:revision>
  <dcterms:modified xsi:type="dcterms:W3CDTF">2018-03-27T16:08:17Z</dcterms:modified>
</cp:coreProperties>
</file>