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41C0B8C-7765-43FF-B64F-75A166E7063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7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416" autoAdjust="0"/>
  </p:normalViewPr>
  <p:slideViewPr>
    <p:cSldViewPr>
      <p:cViewPr varScale="1">
        <p:scale>
          <a:sx n="75" d="100"/>
          <a:sy n="75" d="100"/>
        </p:scale>
        <p:origin x="-3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6DE80-1103-4E9F-AE04-E29273C209B2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E1309-F1B4-42FC-A832-C1E223EC5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215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1309-F1B4-42FC-A832-C1E223EC5ED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22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62F52-B6BA-4303-8844-ECF03B565C78}" type="datetimeFigureOut">
              <a:rPr lang="ru-RU" smtClean="0"/>
              <a:pPr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D36094-80C6-4B13-953F-657DDBF3BE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208912" cy="4248471"/>
          </a:xfrm>
          <a:effectLst/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Презентация к индивидуальному занятию 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b="0" i="1" dirty="0" smtClean="0">
                <a:latin typeface="Bookman Old Style" pitchFamily="18" charset="0"/>
              </a:rPr>
              <a:t>«Дифференциация звуков </a:t>
            </a:r>
            <a:r>
              <a:rPr lang="en-US" b="0" i="1" dirty="0" smtClean="0">
                <a:latin typeface="Bookman Old Style" pitchFamily="18" charset="0"/>
              </a:rPr>
              <a:t>[</a:t>
            </a:r>
            <a:r>
              <a:rPr lang="ru-RU" b="0" i="1" dirty="0" smtClean="0">
                <a:latin typeface="Bookman Old Style" pitchFamily="18" charset="0"/>
              </a:rPr>
              <a:t>с</a:t>
            </a:r>
            <a:r>
              <a:rPr lang="en-US" b="0" i="1" dirty="0" smtClean="0">
                <a:latin typeface="Bookman Old Style" pitchFamily="18" charset="0"/>
              </a:rPr>
              <a:t>]</a:t>
            </a:r>
            <a:r>
              <a:rPr lang="ru-RU" b="0" i="1" dirty="0">
                <a:latin typeface="Bookman Old Style" pitchFamily="18" charset="0"/>
              </a:rPr>
              <a:t> </a:t>
            </a:r>
            <a:r>
              <a:rPr lang="ru-RU" b="0" i="1" dirty="0" smtClean="0">
                <a:latin typeface="Bookman Old Style" pitchFamily="18" charset="0"/>
              </a:rPr>
              <a:t>-</a:t>
            </a:r>
            <a:r>
              <a:rPr lang="en-US" b="0" i="1" dirty="0" smtClean="0">
                <a:latin typeface="Bookman Old Style" pitchFamily="18" charset="0"/>
              </a:rPr>
              <a:t> [</a:t>
            </a:r>
            <a:r>
              <a:rPr lang="ru-RU" b="0" i="1" dirty="0" smtClean="0">
                <a:latin typeface="Bookman Old Style" pitchFamily="18" charset="0"/>
              </a:rPr>
              <a:t>ш</a:t>
            </a:r>
            <a:r>
              <a:rPr lang="en-US" b="0" i="1" dirty="0" smtClean="0">
                <a:latin typeface="Bookman Old Style" pitchFamily="18" charset="0"/>
              </a:rPr>
              <a:t>]</a:t>
            </a:r>
            <a:r>
              <a:rPr lang="ru-RU" b="0" i="1" dirty="0" smtClean="0">
                <a:latin typeface="Bookman Old Style" pitchFamily="18" charset="0"/>
              </a:rPr>
              <a:t>»</a:t>
            </a:r>
            <a:endParaRPr lang="ru-RU" b="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8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41774" y="4869160"/>
            <a:ext cx="2395736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Игра «1-5»</a:t>
            </a:r>
          </a:p>
          <a:p>
            <a:pPr marL="45720" indent="0">
              <a:buNone/>
            </a:pPr>
            <a:r>
              <a:rPr lang="ru-RU" sz="2000" i="1" dirty="0" smtClean="0">
                <a:latin typeface="Bookman Old Style" pitchFamily="18" charset="0"/>
              </a:rPr>
              <a:t>Пересчитай предметы от 1 до 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5470">
            <a:off x="58908" y="178750"/>
            <a:ext cx="45720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812329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Большая собака</a:t>
            </a:r>
            <a:endParaRPr lang="ru-RU" sz="28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5903">
            <a:off x="5142299" y="243883"/>
            <a:ext cx="3747716" cy="41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0343" y="4395289"/>
            <a:ext cx="330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Пушистая кошка</a:t>
            </a:r>
            <a:endParaRPr lang="ru-RU" sz="2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30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" r="1" b="18912"/>
          <a:stretch/>
        </p:blipFill>
        <p:spPr>
          <a:xfrm>
            <a:off x="3965105" y="21501"/>
            <a:ext cx="5202425" cy="2645004"/>
          </a:xfrm>
          <a:ln w="28575">
            <a:solidFill>
              <a:schemeClr val="bg2">
                <a:lumMod val="25000"/>
              </a:schemeClr>
            </a:solidFill>
            <a:prstDash val="solid"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844">
            <a:off x="179509" y="2060848"/>
            <a:ext cx="3440771" cy="431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6463" y="2986095"/>
            <a:ext cx="2966516" cy="321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42979" y="4365104"/>
            <a:ext cx="2693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Игра «Скажи чей?»</a:t>
            </a:r>
          </a:p>
          <a:p>
            <a:endParaRPr lang="ru-RU" sz="2000" dirty="0" smtClean="0">
              <a:latin typeface="Bookman Old Style" pitchFamily="18" charset="0"/>
            </a:endParaRPr>
          </a:p>
          <a:p>
            <a:r>
              <a:rPr lang="ru-RU" sz="2000" i="1" dirty="0" smtClean="0">
                <a:latin typeface="Bookman Old Style" pitchFamily="18" charset="0"/>
              </a:rPr>
              <a:t>Хвост чей? …</a:t>
            </a:r>
            <a:br>
              <a:rPr lang="ru-RU" sz="2000" i="1" dirty="0" smtClean="0">
                <a:latin typeface="Bookman Old Style" pitchFamily="18" charset="0"/>
              </a:rPr>
            </a:br>
            <a:r>
              <a:rPr lang="ru-RU" sz="2000" i="1" dirty="0" smtClean="0">
                <a:latin typeface="Bookman Old Style" pitchFamily="18" charset="0"/>
              </a:rPr>
              <a:t>Голова чья? …</a:t>
            </a:r>
          </a:p>
          <a:p>
            <a:r>
              <a:rPr lang="ru-RU" sz="2000" i="1" dirty="0" smtClean="0">
                <a:latin typeface="Bookman Old Style" pitchFamily="18" charset="0"/>
              </a:rPr>
              <a:t>Усы чьи? …</a:t>
            </a:r>
            <a:endParaRPr lang="ru-RU" sz="2000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0" y="4509120"/>
            <a:ext cx="4572000" cy="236206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Давай выучим стихотворение про кошку</a:t>
            </a:r>
          </a:p>
          <a:p>
            <a:pPr marL="45720" indent="0">
              <a:buNone/>
            </a:pPr>
            <a:endParaRPr lang="ru-RU" sz="2000" dirty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000" i="1" dirty="0" smtClean="0">
                <a:latin typeface="Bookman Old Style" pitchFamily="18" charset="0"/>
              </a:rPr>
              <a:t>Наша маленькая смешная кошка сидит на окошке,</a:t>
            </a:r>
          </a:p>
          <a:p>
            <a:pPr marL="45720" indent="0">
              <a:buNone/>
            </a:pPr>
            <a:r>
              <a:rPr lang="ru-RU" sz="2000" i="1" dirty="0" smtClean="0">
                <a:latin typeface="Bookman Old Style" pitchFamily="18" charset="0"/>
              </a:rPr>
              <a:t>А ваша большая пушистая кошка уходит с окошка.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0"/>
            <a:ext cx="6025852" cy="45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4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5" y="188640"/>
            <a:ext cx="6387777" cy="643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188640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Молодец!</a:t>
            </a:r>
            <a:endParaRPr lang="ru-RU" sz="10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48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004" r="620" b="9145"/>
          <a:stretch/>
        </p:blipFill>
        <p:spPr bwMode="auto">
          <a:xfrm>
            <a:off x="0" y="-150304"/>
            <a:ext cx="74461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660232" y="1268760"/>
            <a:ext cx="2376264" cy="4962264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 smtClean="0">
                <a:latin typeface="Bookman Old Style" pitchFamily="18" charset="0"/>
              </a:rPr>
              <a:t>К нам сегодня пришел мишка. Ему очень хочется научиться правильно произносить и различать звуки </a:t>
            </a:r>
            <a:r>
              <a:rPr lang="en-US" dirty="0" smtClean="0">
                <a:latin typeface="Bookman Old Style" pitchFamily="18" charset="0"/>
              </a:rPr>
              <a:t>[</a:t>
            </a:r>
            <a:r>
              <a:rPr lang="ru-RU" dirty="0" smtClean="0">
                <a:latin typeface="Bookman Old Style" pitchFamily="18" charset="0"/>
              </a:rPr>
              <a:t>с</a:t>
            </a:r>
            <a:r>
              <a:rPr lang="en-US" dirty="0" smtClean="0">
                <a:latin typeface="Bookman Old Style" pitchFamily="18" charset="0"/>
              </a:rPr>
              <a:t>]</a:t>
            </a:r>
            <a:r>
              <a:rPr lang="ru-RU" dirty="0" smtClean="0">
                <a:latin typeface="Bookman Old Style" pitchFamily="18" charset="0"/>
              </a:rPr>
              <a:t> и</a:t>
            </a:r>
            <a:r>
              <a:rPr lang="en-US" dirty="0" smtClean="0">
                <a:latin typeface="Bookman Old Style" pitchFamily="18" charset="0"/>
              </a:rPr>
              <a:t> [</a:t>
            </a:r>
            <a:r>
              <a:rPr lang="ru-RU" dirty="0" smtClean="0">
                <a:latin typeface="Bookman Old Style" pitchFamily="18" charset="0"/>
              </a:rPr>
              <a:t>ш</a:t>
            </a:r>
            <a:r>
              <a:rPr lang="en-US" dirty="0" smtClean="0">
                <a:latin typeface="Bookman Old Style" pitchFamily="18" charset="0"/>
              </a:rPr>
              <a:t>]</a:t>
            </a:r>
            <a:r>
              <a:rPr lang="ru-RU" dirty="0" smtClean="0">
                <a:latin typeface="Bookman Old Style" pitchFamily="18" charset="0"/>
              </a:rPr>
              <a:t>. Он принес целую сумку картинок и игрушек. И просит помочь ему.</a:t>
            </a:r>
          </a:p>
          <a:p>
            <a:pPr marL="45720" indent="0">
              <a:buNone/>
            </a:pPr>
            <a:r>
              <a:rPr lang="ru-RU" dirty="0" smtClean="0">
                <a:latin typeface="Bookman Old Style" pitchFamily="18" charset="0"/>
              </a:rPr>
              <a:t>Сегодня мы вместе с мишкой будем учиться различать звуки  </a:t>
            </a:r>
            <a:r>
              <a:rPr lang="en-US" dirty="0" smtClean="0">
                <a:latin typeface="Bookman Old Style" pitchFamily="18" charset="0"/>
              </a:rPr>
              <a:t>[</a:t>
            </a:r>
            <a:r>
              <a:rPr lang="ru-RU" dirty="0" smtClean="0">
                <a:latin typeface="Bookman Old Style" pitchFamily="18" charset="0"/>
              </a:rPr>
              <a:t>с</a:t>
            </a:r>
            <a:r>
              <a:rPr lang="en-US" dirty="0" smtClean="0">
                <a:latin typeface="Bookman Old Style" pitchFamily="18" charset="0"/>
              </a:rPr>
              <a:t>] </a:t>
            </a:r>
            <a:r>
              <a:rPr lang="ru-RU" dirty="0" smtClean="0">
                <a:latin typeface="Bookman Old Style" pitchFamily="18" charset="0"/>
              </a:rPr>
              <a:t>и </a:t>
            </a:r>
            <a:r>
              <a:rPr lang="en-US" dirty="0" smtClean="0">
                <a:latin typeface="Bookman Old Style" pitchFamily="18" charset="0"/>
              </a:rPr>
              <a:t>[</a:t>
            </a:r>
            <a:r>
              <a:rPr lang="ru-RU" dirty="0" smtClean="0">
                <a:latin typeface="Bookman Old Style" pitchFamily="18" charset="0"/>
              </a:rPr>
              <a:t>ш</a:t>
            </a:r>
            <a:r>
              <a:rPr lang="en-US" dirty="0" smtClean="0">
                <a:latin typeface="Bookman Old Style" pitchFamily="18" charset="0"/>
              </a:rPr>
              <a:t>]</a:t>
            </a:r>
            <a:r>
              <a:rPr lang="ru-RU" dirty="0" smtClean="0"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7157">
            <a:off x="5713453" y="76297"/>
            <a:ext cx="3376134" cy="232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2252">
            <a:off x="117397" y="78355"/>
            <a:ext cx="3057289" cy="376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39281">
            <a:off x="2627783" y="1424484"/>
            <a:ext cx="3849521" cy="50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32412" y="3140968"/>
            <a:ext cx="2411588" cy="280831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Повторим произношение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[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]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</a:p>
          <a:p>
            <a:pPr marL="45720" indent="0">
              <a:buNone/>
            </a:pPr>
            <a:r>
              <a:rPr lang="ru-RU" sz="1800" i="1" dirty="0" err="1" smtClean="0">
                <a:latin typeface="Bookman Old Style" pitchFamily="18" charset="0"/>
              </a:rPr>
              <a:t>Ша-ша-ша</a:t>
            </a:r>
            <a:r>
              <a:rPr lang="ru-RU" sz="1800" i="1" dirty="0" smtClean="0">
                <a:latin typeface="Bookman Old Style" pitchFamily="18" charset="0"/>
              </a:rPr>
              <a:t>, </a:t>
            </a:r>
          </a:p>
          <a:p>
            <a:pPr marL="45720" indent="0">
              <a:buNone/>
            </a:pPr>
            <a:r>
              <a:rPr lang="ru-RU" sz="1800" i="1" dirty="0" err="1" smtClean="0">
                <a:latin typeface="Bookman Old Style" pitchFamily="18" charset="0"/>
              </a:rPr>
              <a:t>ша-ша-ша</a:t>
            </a:r>
            <a:endParaRPr lang="en-US" sz="18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1800" i="1" dirty="0" smtClean="0">
                <a:latin typeface="Bookman Old Style" pitchFamily="18" charset="0"/>
              </a:rPr>
              <a:t>Шаг, шаль, каша</a:t>
            </a:r>
          </a:p>
          <a:p>
            <a:pPr marL="45720" indent="0">
              <a:buNone/>
            </a:pPr>
            <a:r>
              <a:rPr lang="ru-RU" sz="1800" i="1" dirty="0" smtClean="0">
                <a:latin typeface="Bookman Old Style" pitchFamily="18" charset="0"/>
              </a:rPr>
              <a:t>Ши-ши-ши, </a:t>
            </a:r>
          </a:p>
          <a:p>
            <a:pPr marL="45720" indent="0">
              <a:buNone/>
            </a:pPr>
            <a:r>
              <a:rPr lang="ru-RU" sz="1800" i="1" dirty="0" smtClean="0">
                <a:latin typeface="Bookman Old Style" pitchFamily="18" charset="0"/>
              </a:rPr>
              <a:t>ши-ши-ши</a:t>
            </a:r>
          </a:p>
          <a:p>
            <a:pPr marL="45720" indent="0">
              <a:buNone/>
            </a:pPr>
            <a:r>
              <a:rPr lang="ru-RU" sz="1800" i="1" dirty="0" smtClean="0">
                <a:latin typeface="Bookman Old Style" pitchFamily="18" charset="0"/>
              </a:rPr>
              <a:t>Мыши, уши, малыши</a:t>
            </a:r>
            <a:endParaRPr lang="en-US" sz="1800" i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80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482290" cy="361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4308">
            <a:off x="2040365" y="196769"/>
            <a:ext cx="4067226" cy="477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80112" y="4293096"/>
            <a:ext cx="3043808" cy="214539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Повторим произношение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[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]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</a:p>
          <a:p>
            <a:pPr marL="45720" indent="0">
              <a:buNone/>
            </a:pPr>
            <a:r>
              <a:rPr lang="ru-RU" i="1" dirty="0" err="1" smtClean="0">
                <a:latin typeface="Bookman Old Style" pitchFamily="18" charset="0"/>
              </a:rPr>
              <a:t>Са-са-са</a:t>
            </a:r>
            <a:r>
              <a:rPr lang="ru-RU" i="1" dirty="0" smtClean="0">
                <a:latin typeface="Bookman Old Style" pitchFamily="18" charset="0"/>
              </a:rPr>
              <a:t>, </a:t>
            </a:r>
            <a:r>
              <a:rPr lang="ru-RU" i="1" dirty="0" err="1" smtClean="0">
                <a:latin typeface="Bookman Old Style" pitchFamily="18" charset="0"/>
              </a:rPr>
              <a:t>са-са-са</a:t>
            </a:r>
            <a:endParaRPr lang="ru-RU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Санки, сало, оса</a:t>
            </a: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Со-со-со, со-со-со</a:t>
            </a: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Сок, сом, колесо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310">
            <a:off x="67683" y="3592864"/>
            <a:ext cx="3938613" cy="294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037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4" t="13545" r="8594" b="15034"/>
          <a:stretch/>
        </p:blipFill>
        <p:spPr bwMode="auto">
          <a:xfrm rot="20946768">
            <a:off x="22453" y="2152909"/>
            <a:ext cx="5953982" cy="424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796136" y="5301208"/>
            <a:ext cx="3115816" cy="14253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Произнесем звуки:</a:t>
            </a:r>
          </a:p>
          <a:p>
            <a:pPr marL="45720" indent="0">
              <a:buNone/>
            </a:pPr>
            <a:r>
              <a:rPr lang="ru-RU" sz="2000" i="1" dirty="0" smtClean="0">
                <a:latin typeface="Bookman Old Style" pitchFamily="18" charset="0"/>
              </a:rPr>
              <a:t>С-ш-с-ш-ш-с-ш-с</a:t>
            </a:r>
            <a:endParaRPr lang="ru-RU" sz="2000" i="1" dirty="0">
              <a:latin typeface="Bookman Old Style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94" b="10916"/>
          <a:stretch/>
        </p:blipFill>
        <p:spPr bwMode="auto">
          <a:xfrm rot="421539">
            <a:off x="4377292" y="272007"/>
            <a:ext cx="4703644" cy="416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51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36" t="22102" r="20145" b="20290"/>
          <a:stretch/>
        </p:blipFill>
        <p:spPr bwMode="auto">
          <a:xfrm rot="578689">
            <a:off x="3440197" y="3321646"/>
            <a:ext cx="3217147" cy="237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4238">
            <a:off x="3317315" y="416891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16215" y="3272448"/>
            <a:ext cx="2601415" cy="358555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Произнесем слоговые ряды:</a:t>
            </a:r>
          </a:p>
          <a:p>
            <a:pPr marL="45720" indent="0">
              <a:buNone/>
            </a:pPr>
            <a:r>
              <a:rPr lang="ru-RU" i="1" dirty="0" err="1" smtClean="0">
                <a:latin typeface="Bookman Old Style" pitchFamily="18" charset="0"/>
              </a:rPr>
              <a:t>Са-ша-са</a:t>
            </a:r>
            <a:endParaRPr lang="ru-RU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Со-</a:t>
            </a:r>
            <a:r>
              <a:rPr lang="ru-RU" i="1" dirty="0" err="1" smtClean="0">
                <a:latin typeface="Bookman Old Style" pitchFamily="18" charset="0"/>
              </a:rPr>
              <a:t>шо</a:t>
            </a:r>
            <a:r>
              <a:rPr lang="ru-RU" i="1" dirty="0" smtClean="0">
                <a:latin typeface="Bookman Old Style" pitchFamily="18" charset="0"/>
              </a:rPr>
              <a:t>-со</a:t>
            </a: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Су-шу-су</a:t>
            </a:r>
          </a:p>
          <a:p>
            <a:pPr marL="45720" indent="0">
              <a:buNone/>
            </a:pPr>
            <a:r>
              <a:rPr lang="ru-RU" i="1" dirty="0" err="1" smtClean="0">
                <a:latin typeface="Bookman Old Style" pitchFamily="18" charset="0"/>
              </a:rPr>
              <a:t>Ша-са-ша</a:t>
            </a:r>
            <a:endParaRPr lang="ru-RU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i="1" dirty="0" err="1" smtClean="0">
                <a:latin typeface="Bookman Old Style" pitchFamily="18" charset="0"/>
              </a:rPr>
              <a:t>Шо</a:t>
            </a:r>
            <a:r>
              <a:rPr lang="ru-RU" i="1" dirty="0" smtClean="0">
                <a:latin typeface="Bookman Old Style" pitchFamily="18" charset="0"/>
              </a:rPr>
              <a:t>-со-</a:t>
            </a:r>
            <a:r>
              <a:rPr lang="ru-RU" i="1" dirty="0" err="1" smtClean="0">
                <a:latin typeface="Bookman Old Style" pitchFamily="18" charset="0"/>
              </a:rPr>
              <a:t>шо</a:t>
            </a:r>
            <a:endParaRPr lang="ru-RU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i="1" dirty="0" smtClean="0">
                <a:latin typeface="Bookman Old Style" pitchFamily="18" charset="0"/>
              </a:rPr>
              <a:t>Шу-су-шу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0418">
            <a:off x="318156" y="181106"/>
            <a:ext cx="2527791" cy="34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5062">
            <a:off x="6331937" y="220767"/>
            <a:ext cx="2566988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5" r="1" b="17842"/>
          <a:stretch/>
        </p:blipFill>
        <p:spPr bwMode="auto">
          <a:xfrm rot="21227998">
            <a:off x="442898" y="3392155"/>
            <a:ext cx="3088383" cy="305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14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12160" y="1436913"/>
            <a:ext cx="3131840" cy="5949280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ru-RU" sz="2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Игра «Наоборот». Перекидывание мяча.</a:t>
            </a: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Ша-ша-ша</a:t>
            </a:r>
            <a:r>
              <a:rPr lang="ru-RU" sz="2600" i="1" dirty="0" smtClean="0">
                <a:latin typeface="Bookman Old Style" pitchFamily="18" charset="0"/>
              </a:rPr>
              <a:t>     </a:t>
            </a:r>
            <a:r>
              <a:rPr lang="ru-RU" sz="2600" i="1" dirty="0" err="1" smtClean="0">
                <a:latin typeface="Bookman Old Style" pitchFamily="18" charset="0"/>
              </a:rPr>
              <a:t>са-са-са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Сы-сы-сы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Сма-сма-сма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Смо-смо-смо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Шмы-шмы-шмы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Шму-шму-шму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smtClean="0">
                <a:latin typeface="Bookman Old Style" pitchFamily="18" charset="0"/>
              </a:rPr>
              <a:t>Шу-шу-шу</a:t>
            </a:r>
          </a:p>
          <a:p>
            <a:pPr marL="45720" indent="0">
              <a:buNone/>
            </a:pPr>
            <a:r>
              <a:rPr lang="ru-RU" sz="2600" i="1" dirty="0" err="1" smtClean="0">
                <a:latin typeface="Bookman Old Style" pitchFamily="18" charset="0"/>
              </a:rPr>
              <a:t>Сэ-сэ-сэ</a:t>
            </a:r>
            <a:endParaRPr lang="ru-RU" sz="2600" i="1" dirty="0" smtClean="0">
              <a:latin typeface="Bookman Old Style" pitchFamily="18" charset="0"/>
            </a:endParaRPr>
          </a:p>
          <a:p>
            <a:pPr marL="45720" indent="0">
              <a:buNone/>
            </a:pPr>
            <a:endParaRPr lang="ru-RU" sz="2600" i="1" dirty="0">
              <a:latin typeface="Bookman Old Style" pitchFamily="18" charset="0"/>
            </a:endParaRPr>
          </a:p>
          <a:p>
            <a:pPr marL="45720" indent="0">
              <a:buNone/>
            </a:pPr>
            <a:r>
              <a:rPr lang="ru-RU" sz="2600" i="1" dirty="0" smtClean="0">
                <a:latin typeface="Bookman Old Style" pitchFamily="18" charset="0"/>
              </a:rPr>
              <a:t>Усы</a:t>
            </a:r>
          </a:p>
          <a:p>
            <a:pPr marL="45720" indent="0">
              <a:buNone/>
            </a:pPr>
            <a:r>
              <a:rPr lang="ru-RU" sz="2600" i="1" dirty="0" smtClean="0">
                <a:latin typeface="Bookman Old Style" pitchFamily="18" charset="0"/>
              </a:rPr>
              <a:t>Каска </a:t>
            </a:r>
          </a:p>
          <a:p>
            <a:pPr marL="45720" indent="0">
              <a:buNone/>
            </a:pPr>
            <a:r>
              <a:rPr lang="ru-RU" sz="2600" i="1" dirty="0" smtClean="0">
                <a:latin typeface="Bookman Old Style" pitchFamily="18" charset="0"/>
              </a:rPr>
              <a:t>Машка</a:t>
            </a:r>
          </a:p>
          <a:p>
            <a:pPr marL="45720" indent="0">
              <a:buNone/>
            </a:pPr>
            <a:r>
              <a:rPr lang="ru-RU" sz="2600" i="1" dirty="0" smtClean="0">
                <a:latin typeface="Bookman Old Style" pitchFamily="18" charset="0"/>
              </a:rPr>
              <a:t>миска</a:t>
            </a:r>
          </a:p>
          <a:p>
            <a:pPr marL="45720" indent="0">
              <a:buNone/>
            </a:pPr>
            <a:endParaRPr lang="en-US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524328" y="242088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380312" y="2780928"/>
            <a:ext cx="3240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7857189" y="314096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857189" y="34290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316416" y="378904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145221" y="4149080"/>
            <a:ext cx="3152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524328" y="4509120"/>
            <a:ext cx="33286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164288" y="479715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732240" y="551723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912260" y="5877272"/>
            <a:ext cx="3240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092280" y="6188225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966266" y="6525344"/>
            <a:ext cx="30603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" y="299389"/>
            <a:ext cx="5776367" cy="625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45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88024" y="5589239"/>
            <a:ext cx="4355976" cy="1235899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Игра «Назови картинку»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648" y="0"/>
            <a:ext cx="735806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954" y="15085"/>
            <a:ext cx="76327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824" y="19898"/>
            <a:ext cx="691356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1119" y="513569"/>
            <a:ext cx="9606853" cy="592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62" y="1340768"/>
            <a:ext cx="91440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123" y="0"/>
            <a:ext cx="91868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01" y="114619"/>
            <a:ext cx="8928808" cy="66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404664"/>
            <a:ext cx="7490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Bookman Old Style" pitchFamily="18" charset="0"/>
              </a:rPr>
              <a:t>    </a:t>
            </a:r>
            <a:r>
              <a:rPr lang="ru-RU" sz="7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Молодец!</a:t>
            </a:r>
            <a:endParaRPr lang="ru-RU" sz="7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6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7411">
            <a:off x="4793962" y="4612070"/>
            <a:ext cx="2838829" cy="212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48882">
            <a:off x="6540800" y="215253"/>
            <a:ext cx="2525266" cy="25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9992">
            <a:off x="3171737" y="2909367"/>
            <a:ext cx="2233358" cy="223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6" t="9131" r="6245" b="7209"/>
          <a:stretch/>
        </p:blipFill>
        <p:spPr bwMode="auto">
          <a:xfrm rot="445036">
            <a:off x="5260679" y="1926348"/>
            <a:ext cx="1905398" cy="269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7100105" y="2419839"/>
            <a:ext cx="2141054" cy="6120070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Игра «Угадай какой звук»</a:t>
            </a:r>
          </a:p>
          <a:p>
            <a:pPr marL="45720" indent="0">
              <a:buNone/>
            </a:pPr>
            <a:r>
              <a:rPr lang="ru-RU" i="1" dirty="0" smtClean="0"/>
              <a:t>Помоги мишке выбрать игрушки со звуком </a:t>
            </a:r>
            <a:r>
              <a:rPr lang="en-US" i="1" dirty="0" smtClean="0"/>
              <a:t>[</a:t>
            </a:r>
            <a:r>
              <a:rPr lang="ru-RU" i="1" dirty="0" smtClean="0"/>
              <a:t>ш</a:t>
            </a:r>
            <a:r>
              <a:rPr lang="en-US" i="1" dirty="0" smtClean="0"/>
              <a:t>]</a:t>
            </a:r>
            <a:r>
              <a:rPr lang="ru-RU" i="1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7" y="3741650"/>
            <a:ext cx="3331637" cy="3116350"/>
          </a:xfrm>
          <a:prstGeom prst="rect">
            <a:avLst/>
          </a:prstGeom>
          <a:noFill/>
          <a:ln w="38100" cmpd="thinThick">
            <a:solidFill>
              <a:schemeClr val="bg2">
                <a:lumMod val="50000"/>
              </a:schemeClr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3425" y="2355776"/>
            <a:ext cx="133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?</a:t>
            </a:r>
            <a:endParaRPr lang="ru-RU" sz="96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694">
            <a:off x="4216261" y="97626"/>
            <a:ext cx="2345985" cy="202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63" t="20040" r="10754" b="18753"/>
          <a:stretch/>
        </p:blipFill>
        <p:spPr bwMode="auto">
          <a:xfrm>
            <a:off x="2095722" y="189504"/>
            <a:ext cx="2192694" cy="27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5904">
            <a:off x="251520" y="61055"/>
            <a:ext cx="1872208" cy="267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547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278</TotalTime>
  <Words>208</Words>
  <Application>Microsoft Office PowerPoint</Application>
  <PresentationFormat>Экран (4:3)</PresentationFormat>
  <Paragraphs>57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к индивидуальному занятию  «Дифференциация звуков [с] - [ш]»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занятию  по теме «Дифференциация звуков [с] - [ш]»</dc:title>
  <dc:creator>Sergei</dc:creator>
  <cp:lastModifiedBy>USER</cp:lastModifiedBy>
  <cp:revision>25</cp:revision>
  <dcterms:created xsi:type="dcterms:W3CDTF">2013-11-02T12:10:10Z</dcterms:created>
  <dcterms:modified xsi:type="dcterms:W3CDTF">2018-03-27T15:39:23Z</dcterms:modified>
</cp:coreProperties>
</file>