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9" r:id="rId2"/>
    <p:sldMasterId id="2147483706" r:id="rId3"/>
    <p:sldMasterId id="2147483723" r:id="rId4"/>
    <p:sldMasterId id="2147483740" r:id="rId5"/>
  </p:sldMasterIdLst>
  <p:sldIdLst>
    <p:sldId id="256" r:id="rId6"/>
    <p:sldId id="257" r:id="rId7"/>
    <p:sldId id="260" r:id="rId8"/>
    <p:sldId id="261" r:id="rId9"/>
    <p:sldId id="262" r:id="rId10"/>
    <p:sldId id="264" r:id="rId11"/>
    <p:sldId id="263" r:id="rId12"/>
    <p:sldId id="270" r:id="rId13"/>
    <p:sldId id="271" r:id="rId14"/>
    <p:sldId id="265" r:id="rId15"/>
    <p:sldId id="258" r:id="rId16"/>
    <p:sldId id="266" r:id="rId17"/>
    <p:sldId id="267" r:id="rId18"/>
    <p:sldId id="272" r:id="rId19"/>
    <p:sldId id="269"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4" autoAdjust="0"/>
    <p:restoredTop sz="94660"/>
  </p:normalViewPr>
  <p:slideViewPr>
    <p:cSldViewPr>
      <p:cViewPr varScale="1">
        <p:scale>
          <a:sx n="69" d="100"/>
          <a:sy n="69" d="100"/>
        </p:scale>
        <p:origin x="-12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21.12.2017</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21.12.2017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71"/>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72"/>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21.12.2017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300" y="4050858"/>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570941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907802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71"/>
            <a:ext cx="6447501"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743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508002" y="2160589"/>
            <a:ext cx="3138026"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12/21/2017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255362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506821"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06821" y="2737270"/>
            <a:ext cx="31392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16289"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16300" y="2737270"/>
            <a:ext cx="313921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58151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46881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1224877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0348" y="514949"/>
            <a:ext cx="3385156"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12/21/2017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444532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21.12.2017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2" y="4800600"/>
            <a:ext cx="64475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508002"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3135973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8207864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98512" y="609600"/>
            <a:ext cx="6070601"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30073979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3767711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98512" y="609600"/>
            <a:ext cx="6070601"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14136665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14351" y="609600"/>
            <a:ext cx="644115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9441881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9072821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67" y="609624"/>
            <a:ext cx="978557"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08013" y="609600"/>
            <a:ext cx="5295113"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9055402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300" y="4050852"/>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0887281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86166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21.12.2017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71"/>
            <a:ext cx="6447501"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9131056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508002" y="2160589"/>
            <a:ext cx="3138026"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12/21/2017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6809380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506818"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06818" y="2737264"/>
            <a:ext cx="31392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16289"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16297" y="2737264"/>
            <a:ext cx="313921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540129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1041706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618515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0348" y="514943"/>
            <a:ext cx="3385156"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12/21/2017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7047828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2" y="4800600"/>
            <a:ext cx="64475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508002"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7181218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2019101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98509" y="609600"/>
            <a:ext cx="6070601"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27740069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499361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21.12.2017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98509" y="609600"/>
            <a:ext cx="6070601"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11274402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14351" y="609600"/>
            <a:ext cx="644115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0910197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8601612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64" y="609618"/>
            <a:ext cx="978557"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08010" y="609600"/>
            <a:ext cx="5295113"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748221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300" y="405084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229171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1635919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71"/>
            <a:ext cx="6447501"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3862147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508002" y="2160589"/>
            <a:ext cx="3138026"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12/21/2017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70897416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506814"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06814" y="2737256"/>
            <a:ext cx="31392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16289"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16293" y="2737256"/>
            <a:ext cx="313921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4887037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087055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21.12.2017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85247595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0348" y="514935"/>
            <a:ext cx="3385156"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12/21/2017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59199985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2" y="4800600"/>
            <a:ext cx="64475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508002"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0026138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3090717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98505" y="609600"/>
            <a:ext cx="6070601"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4244863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86146089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98505" y="609600"/>
            <a:ext cx="6070601"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8337341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14351" y="609600"/>
            <a:ext cx="644115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83650735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4160519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60" y="609610"/>
            <a:ext cx="978557"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08006" y="609600"/>
            <a:ext cx="5295113"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963993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21.12.2017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2772112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2846231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092844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12/21/2017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53295279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71818230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65456346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96507454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12/21/2017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2025660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49558081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422572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21.12.2017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157850106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80235969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710777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63928894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80047738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02418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3"/>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21.12.2017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21.12.2017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35"/>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theme" Target="../theme/theme4.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theme" Target="../theme/theme5.xml"/><Relationship Id="rId2" Type="http://schemas.openxmlformats.org/officeDocument/2006/relationships/slideLayout" Target="../slideLayouts/slideLayout61.xml"/><Relationship Id="rId16" Type="http://schemas.openxmlformats.org/officeDocument/2006/relationships/slideLayout" Target="../slideLayouts/slideLayout75.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5"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8" y="21106"/>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2"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8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t>21.12.2017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3850" y="6041387"/>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12/21/2017</a:t>
            </a:fld>
            <a:endParaRPr lang="en-US" dirty="0">
              <a:solidFill>
                <a:prstClr val="black">
                  <a:tint val="75000"/>
                </a:prstClr>
              </a:solidFill>
            </a:endParaRPr>
          </a:p>
        </p:txBody>
      </p:sp>
      <p:sp>
        <p:nvSpPr>
          <p:cNvPr id="5" name="Footer Placeholder 4"/>
          <p:cNvSpPr>
            <a:spLocks noGrp="1"/>
          </p:cNvSpPr>
          <p:nvPr>
            <p:ph type="ftr" sz="quarter" idx="3"/>
          </p:nvPr>
        </p:nvSpPr>
        <p:spPr>
          <a:xfrm>
            <a:off x="508001" y="6041387"/>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442999" y="6041387"/>
            <a:ext cx="512504"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377944461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3850" y="6041381"/>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12/21/2017</a:t>
            </a:fld>
            <a:endParaRPr lang="en-US" dirty="0">
              <a:solidFill>
                <a:prstClr val="black">
                  <a:tint val="75000"/>
                </a:prstClr>
              </a:solidFill>
            </a:endParaRPr>
          </a:p>
        </p:txBody>
      </p:sp>
      <p:sp>
        <p:nvSpPr>
          <p:cNvPr id="5" name="Footer Placeholder 4"/>
          <p:cNvSpPr>
            <a:spLocks noGrp="1"/>
          </p:cNvSpPr>
          <p:nvPr>
            <p:ph type="ftr" sz="quarter" idx="3"/>
          </p:nvPr>
        </p:nvSpPr>
        <p:spPr>
          <a:xfrm>
            <a:off x="508001" y="6041381"/>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442999" y="6041381"/>
            <a:ext cx="512504"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428947056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3850" y="604137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12/21/2017</a:t>
            </a:fld>
            <a:endParaRPr lang="en-US" dirty="0">
              <a:solidFill>
                <a:prstClr val="black">
                  <a:tint val="75000"/>
                </a:prstClr>
              </a:solidFill>
            </a:endParaRPr>
          </a:p>
        </p:txBody>
      </p:sp>
      <p:sp>
        <p:nvSpPr>
          <p:cNvPr id="5" name="Footer Placeholder 4"/>
          <p:cNvSpPr>
            <a:spLocks noGrp="1"/>
          </p:cNvSpPr>
          <p:nvPr>
            <p:ph type="ftr" sz="quarter" idx="3"/>
          </p:nvPr>
        </p:nvSpPr>
        <p:spPr>
          <a:xfrm>
            <a:off x="508001" y="604137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442999" y="6041373"/>
            <a:ext cx="512504"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3530194788"/>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12/21/2017</a:t>
            </a:fld>
            <a:endParaRPr lang="en-US" dirty="0">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758561640"/>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259632" y="1124744"/>
            <a:ext cx="7406640" cy="1472184"/>
          </a:xfrm>
        </p:spPr>
        <p:txBody>
          <a:bodyPr>
            <a:normAutofit/>
          </a:bodyPr>
          <a:lstStyle/>
          <a:p>
            <a:pPr algn="ctr"/>
            <a:r>
              <a:rPr lang="ru-RU" sz="3200" b="1" dirty="0">
                <a:latin typeface="Times New Roman" pitchFamily="18" charset="0"/>
                <a:cs typeface="Times New Roman" pitchFamily="18" charset="0"/>
              </a:rPr>
              <a:t>Игра как приоритетное средство развития дошкольников</a:t>
            </a:r>
          </a:p>
        </p:txBody>
      </p:sp>
      <p:sp>
        <p:nvSpPr>
          <p:cNvPr id="8" name="Подзаголовок 7"/>
          <p:cNvSpPr>
            <a:spLocks noGrp="1"/>
          </p:cNvSpPr>
          <p:nvPr>
            <p:ph type="subTitle" idx="1"/>
          </p:nvPr>
        </p:nvSpPr>
        <p:spPr>
          <a:xfrm>
            <a:off x="1187624" y="3789040"/>
            <a:ext cx="7406640" cy="1752600"/>
          </a:xfrm>
        </p:spPr>
        <p:txBody>
          <a:bodyPr/>
          <a:lstStyle/>
          <a:p>
            <a:pPr algn="r"/>
            <a:r>
              <a:rPr lang="ru-RU" b="1" dirty="0" smtClean="0">
                <a:latin typeface="Times New Roman" pitchFamily="18" charset="0"/>
                <a:cs typeface="Times New Roman" pitchFamily="18" charset="0"/>
              </a:rPr>
              <a:t>МКДОУ «Аленький цветочек</a:t>
            </a:r>
            <a:r>
              <a:rPr lang="ru-RU" dirty="0" smtClean="0"/>
              <a:t>»</a:t>
            </a:r>
            <a:endParaRPr lang="ru-RU" dirty="0"/>
          </a:p>
        </p:txBody>
      </p:sp>
    </p:spTree>
    <p:extLst>
      <p:ext uri="{BB962C8B-B14F-4D97-AF65-F5344CB8AC3E}">
        <p14:creationId xmlns:p14="http://schemas.microsoft.com/office/powerpoint/2010/main" val="4198147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latin typeface="Times New Roman" pitchFamily="18" charset="0"/>
                <a:cs typeface="Times New Roman" pitchFamily="18" charset="0"/>
              </a:rPr>
              <a:t>Критерии </a:t>
            </a:r>
            <a:endParaRPr lang="ru-RU" sz="3600" b="1" dirty="0">
              <a:latin typeface="Times New Roman" pitchFamily="18" charset="0"/>
              <a:cs typeface="Times New Roman" pitchFamily="18" charset="0"/>
            </a:endParaRPr>
          </a:p>
        </p:txBody>
      </p:sp>
      <p:sp>
        <p:nvSpPr>
          <p:cNvPr id="3" name="Объект 2"/>
          <p:cNvSpPr>
            <a:spLocks noGrp="1"/>
          </p:cNvSpPr>
          <p:nvPr>
            <p:ph idx="1"/>
          </p:nvPr>
        </p:nvSpPr>
        <p:spPr>
          <a:xfrm>
            <a:off x="1115616" y="1340768"/>
            <a:ext cx="7818072" cy="4907632"/>
          </a:xfrm>
        </p:spPr>
        <p:txBody>
          <a:bodyPr>
            <a:normAutofit fontScale="77500" lnSpcReduction="20000"/>
          </a:bodyPr>
          <a:lstStyle/>
          <a:p>
            <a:pPr marL="82296" indent="0">
              <a:buNone/>
            </a:pPr>
            <a:r>
              <a:rPr lang="ru-RU" dirty="0">
                <a:latin typeface="Times New Roman" pitchFamily="18" charset="0"/>
                <a:cs typeface="Times New Roman" pitchFamily="18" charset="0"/>
              </a:rPr>
              <a:t>1.	</a:t>
            </a:r>
            <a:r>
              <a:rPr lang="ru-RU" u="sng" dirty="0">
                <a:latin typeface="Times New Roman" pitchFamily="18" charset="0"/>
                <a:cs typeface="Times New Roman" pitchFamily="18" charset="0"/>
              </a:rPr>
              <a:t>Мотивационный</a:t>
            </a:r>
            <a:r>
              <a:rPr lang="ru-RU" dirty="0">
                <a:latin typeface="Times New Roman" pitchFamily="18" charset="0"/>
                <a:cs typeface="Times New Roman" pitchFamily="18" charset="0"/>
              </a:rPr>
              <a:t>: мультфильм не должен побуждать ребенка к действиям, которые будут опасны для окружающих или его самого.</a:t>
            </a:r>
          </a:p>
          <a:p>
            <a:pPr marL="82296" indent="0">
              <a:buNone/>
            </a:pPr>
            <a:r>
              <a:rPr lang="ru-RU" dirty="0">
                <a:latin typeface="Times New Roman" pitchFamily="18" charset="0"/>
                <a:cs typeface="Times New Roman" pitchFamily="18" charset="0"/>
              </a:rPr>
              <a:t>2.	</a:t>
            </a:r>
            <a:r>
              <a:rPr lang="ru-RU" u="sng" dirty="0">
                <a:latin typeface="Times New Roman" pitchFamily="18" charset="0"/>
                <a:cs typeface="Times New Roman" pitchFamily="18" charset="0"/>
              </a:rPr>
              <a:t>Ценностно-смысловой</a:t>
            </a:r>
            <a:r>
              <a:rPr lang="ru-RU" dirty="0">
                <a:latin typeface="Times New Roman" pitchFamily="18" charset="0"/>
                <a:cs typeface="Times New Roman" pitchFamily="18" charset="0"/>
              </a:rPr>
              <a:t>: мультфильм должен формировать у ребенка систему общечеловеческих ценностей, например, рассказывать о важности доброты, дружбы, искренности и милосердия.</a:t>
            </a:r>
          </a:p>
          <a:p>
            <a:pPr marL="82296" indent="0">
              <a:buNone/>
            </a:pPr>
            <a:r>
              <a:rPr lang="ru-RU" dirty="0">
                <a:latin typeface="Times New Roman" pitchFamily="18" charset="0"/>
                <a:cs typeface="Times New Roman" pitchFamily="18" charset="0"/>
              </a:rPr>
              <a:t>3.	</a:t>
            </a:r>
            <a:r>
              <a:rPr lang="ru-RU" u="sng" dirty="0">
                <a:latin typeface="Times New Roman" pitchFamily="18" charset="0"/>
                <a:cs typeface="Times New Roman" pitchFamily="18" charset="0"/>
              </a:rPr>
              <a:t>Эмоциональный</a:t>
            </a:r>
            <a:r>
              <a:rPr lang="ru-RU" dirty="0">
                <a:latin typeface="Times New Roman" pitchFamily="18" charset="0"/>
                <a:cs typeface="Times New Roman" pitchFamily="18" charset="0"/>
              </a:rPr>
              <a:t>: если в мультфильме обижают персонажа, с которым идентифицирует себя ребенок, – это вредный мультфильм.</a:t>
            </a:r>
          </a:p>
          <a:p>
            <a:pPr marL="82296" indent="0">
              <a:buNone/>
            </a:pPr>
            <a:r>
              <a:rPr lang="ru-RU" dirty="0">
                <a:latin typeface="Times New Roman" pitchFamily="18" charset="0"/>
                <a:cs typeface="Times New Roman" pitchFamily="18" charset="0"/>
              </a:rPr>
              <a:t>4.	</a:t>
            </a:r>
            <a:r>
              <a:rPr lang="ru-RU" u="sng" dirty="0">
                <a:latin typeface="Times New Roman" pitchFamily="18" charset="0"/>
                <a:cs typeface="Times New Roman" pitchFamily="18" charset="0"/>
              </a:rPr>
              <a:t>Познавательный</a:t>
            </a:r>
            <a:r>
              <a:rPr lang="ru-RU" dirty="0">
                <a:latin typeface="Times New Roman" pitchFamily="18" charset="0"/>
                <a:cs typeface="Times New Roman" pitchFamily="18" charset="0"/>
              </a:rPr>
              <a:t>: мультфильмы должны адекватно передавать картину мира и пробуждать любознательность и интерес к исследовательской деятельности</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722904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latin typeface="Times New Roman" pitchFamily="18" charset="0"/>
                <a:cs typeface="Times New Roman" pitchFamily="18" charset="0"/>
              </a:rPr>
              <a:t>Вредные мультфильмы:</a:t>
            </a:r>
          </a:p>
        </p:txBody>
      </p:sp>
      <p:sp>
        <p:nvSpPr>
          <p:cNvPr id="3" name="Объект 2"/>
          <p:cNvSpPr>
            <a:spLocks noGrp="1"/>
          </p:cNvSpPr>
          <p:nvPr>
            <p:ph idx="1"/>
          </p:nvPr>
        </p:nvSpPr>
        <p:spPr/>
        <p:txBody>
          <a:bodyPr>
            <a:normAutofit lnSpcReduction="10000"/>
          </a:bodyPr>
          <a:lstStyle/>
          <a:p>
            <a:r>
              <a:rPr lang="ru-RU" dirty="0" err="1" smtClean="0">
                <a:latin typeface="Times New Roman" pitchFamily="18" charset="0"/>
                <a:cs typeface="Times New Roman" pitchFamily="18" charset="0"/>
              </a:rPr>
              <a:t>Monster</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High</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Губка </a:t>
            </a:r>
            <a:r>
              <a:rPr lang="ru-RU" dirty="0">
                <a:latin typeface="Times New Roman" pitchFamily="18" charset="0"/>
                <a:cs typeface="Times New Roman" pitchFamily="18" charset="0"/>
              </a:rPr>
              <a:t>Боб – Квадратные штаны</a:t>
            </a:r>
          </a:p>
          <a:p>
            <a:r>
              <a:rPr lang="ru-RU" dirty="0" smtClean="0">
                <a:latin typeface="Times New Roman" pitchFamily="18" charset="0"/>
                <a:cs typeface="Times New Roman" pitchFamily="18" charset="0"/>
              </a:rPr>
              <a:t>Девочки </a:t>
            </a:r>
            <a:r>
              <a:rPr lang="ru-RU" dirty="0">
                <a:latin typeface="Times New Roman" pitchFamily="18" charset="0"/>
                <a:cs typeface="Times New Roman" pitchFamily="18" charset="0"/>
              </a:rPr>
              <a:t>из </a:t>
            </a:r>
            <a:r>
              <a:rPr lang="ru-RU" dirty="0" err="1">
                <a:latin typeface="Times New Roman" pitchFamily="18" charset="0"/>
                <a:cs typeface="Times New Roman" pitchFamily="18" charset="0"/>
              </a:rPr>
              <a:t>Эквестрии</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Кик </a:t>
            </a:r>
            <a:r>
              <a:rPr lang="ru-RU" dirty="0" err="1">
                <a:latin typeface="Times New Roman" pitchFamily="18" charset="0"/>
                <a:cs typeface="Times New Roman" pitchFamily="18" charset="0"/>
              </a:rPr>
              <a:t>Бутовски</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Маша </a:t>
            </a:r>
            <a:r>
              <a:rPr lang="ru-RU" dirty="0">
                <a:latin typeface="Times New Roman" pitchFamily="18" charset="0"/>
                <a:cs typeface="Times New Roman" pitchFamily="18" charset="0"/>
              </a:rPr>
              <a:t>и Медведь</a:t>
            </a:r>
          </a:p>
          <a:p>
            <a:r>
              <a:rPr lang="ru-RU" dirty="0" smtClean="0">
                <a:latin typeface="Times New Roman" pitchFamily="18" charset="0"/>
                <a:cs typeface="Times New Roman" pitchFamily="18" charset="0"/>
              </a:rPr>
              <a:t>Миньоны</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Свинка </a:t>
            </a:r>
            <a:r>
              <a:rPr lang="ru-RU" dirty="0" err="1">
                <a:latin typeface="Times New Roman" pitchFamily="18" charset="0"/>
                <a:cs typeface="Times New Roman" pitchFamily="18" charset="0"/>
              </a:rPr>
              <a:t>Пеппа</a:t>
            </a:r>
            <a:endParaRPr lang="ru-RU" dirty="0">
              <a:latin typeface="Times New Roman" pitchFamily="18" charset="0"/>
              <a:cs typeface="Times New Roman" pitchFamily="18" charset="0"/>
            </a:endParaRPr>
          </a:p>
          <a:p>
            <a:r>
              <a:rPr lang="ru-RU" dirty="0" smtClean="0">
                <a:latin typeface="Times New Roman" pitchFamily="18" charset="0"/>
                <a:cs typeface="Times New Roman" pitchFamily="18" charset="0"/>
              </a:rPr>
              <a:t>Том </a:t>
            </a:r>
            <a:r>
              <a:rPr lang="ru-RU" dirty="0">
                <a:latin typeface="Times New Roman" pitchFamily="18" charset="0"/>
                <a:cs typeface="Times New Roman" pitchFamily="18" charset="0"/>
              </a:rPr>
              <a:t>и Джерри</a:t>
            </a:r>
          </a:p>
          <a:p>
            <a:r>
              <a:rPr lang="ru-RU" dirty="0" err="1" smtClean="0">
                <a:latin typeface="Times New Roman" pitchFamily="18" charset="0"/>
                <a:cs typeface="Times New Roman" pitchFamily="18" charset="0"/>
              </a:rPr>
              <a:t>Финес</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и </a:t>
            </a:r>
            <a:r>
              <a:rPr lang="ru-RU" dirty="0" err="1">
                <a:latin typeface="Times New Roman" pitchFamily="18" charset="0"/>
                <a:cs typeface="Times New Roman" pitchFamily="18" charset="0"/>
              </a:rPr>
              <a:t>Ферб</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156912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16632"/>
            <a:ext cx="7818072" cy="1301006"/>
          </a:xfrm>
        </p:spPr>
        <p:txBody>
          <a:bodyPr>
            <a:normAutofit/>
          </a:bodyPr>
          <a:lstStyle/>
          <a:p>
            <a:pPr algn="ctr"/>
            <a:r>
              <a:rPr lang="ru-RU" sz="3200" b="1" dirty="0">
                <a:latin typeface="Times New Roman" pitchFamily="18" charset="0"/>
                <a:cs typeface="Times New Roman" pitchFamily="18" charset="0"/>
              </a:rPr>
              <a:t>Перечень </a:t>
            </a:r>
            <a:r>
              <a:rPr lang="ru-RU" sz="3200" b="1" dirty="0" smtClean="0">
                <a:latin typeface="Times New Roman" pitchFamily="18" charset="0"/>
                <a:cs typeface="Times New Roman" pitchFamily="18" charset="0"/>
              </a:rPr>
              <a:t>рекомендованных мультфильмов</a:t>
            </a:r>
            <a:endParaRPr lang="ru-RU" sz="3200" b="1" dirty="0">
              <a:latin typeface="Times New Roman" pitchFamily="18" charset="0"/>
              <a:cs typeface="Times New Roman" pitchFamily="18" charset="0"/>
            </a:endParaRPr>
          </a:p>
        </p:txBody>
      </p:sp>
      <p:sp>
        <p:nvSpPr>
          <p:cNvPr id="3" name="Объект 2"/>
          <p:cNvSpPr>
            <a:spLocks noGrp="1"/>
          </p:cNvSpPr>
          <p:nvPr>
            <p:ph idx="1"/>
          </p:nvPr>
        </p:nvSpPr>
        <p:spPr>
          <a:xfrm>
            <a:off x="1187624" y="1447800"/>
            <a:ext cx="7746064" cy="5077544"/>
          </a:xfrm>
        </p:spPr>
        <p:txBody>
          <a:bodyPr>
            <a:normAutofit fontScale="77500" lnSpcReduction="20000"/>
          </a:bodyPr>
          <a:lstStyle/>
          <a:p>
            <a:r>
              <a:rPr lang="ru-RU" sz="3100" dirty="0" smtClean="0">
                <a:latin typeface="Times New Roman" pitchFamily="18" charset="0"/>
                <a:cs typeface="Times New Roman" pitchFamily="18" charset="0"/>
              </a:rPr>
              <a:t>101 </a:t>
            </a:r>
            <a:r>
              <a:rPr lang="ru-RU" sz="3100" dirty="0">
                <a:latin typeface="Times New Roman" pitchFamily="18" charset="0"/>
                <a:cs typeface="Times New Roman" pitchFamily="18" charset="0"/>
              </a:rPr>
              <a:t>далматинец</a:t>
            </a:r>
          </a:p>
          <a:p>
            <a:r>
              <a:rPr lang="ru-RU" sz="3100" dirty="0" err="1" smtClean="0">
                <a:latin typeface="Times New Roman" pitchFamily="18" charset="0"/>
                <a:cs typeface="Times New Roman" pitchFamily="18" charset="0"/>
              </a:rPr>
              <a:t>Балто</a:t>
            </a:r>
            <a:endParaRPr lang="ru-RU" sz="3100" dirty="0">
              <a:latin typeface="Times New Roman" pitchFamily="18" charset="0"/>
              <a:cs typeface="Times New Roman" pitchFamily="18" charset="0"/>
            </a:endParaRPr>
          </a:p>
          <a:p>
            <a:r>
              <a:rPr lang="ru-RU" sz="3100" dirty="0" smtClean="0">
                <a:latin typeface="Times New Roman" pitchFamily="18" charset="0"/>
                <a:cs typeface="Times New Roman" pitchFamily="18" charset="0"/>
              </a:rPr>
              <a:t>Винни-Пух </a:t>
            </a:r>
            <a:r>
              <a:rPr lang="ru-RU" sz="3100" dirty="0">
                <a:latin typeface="Times New Roman" pitchFamily="18" charset="0"/>
                <a:cs typeface="Times New Roman" pitchFamily="18" charset="0"/>
              </a:rPr>
              <a:t>(1969)</a:t>
            </a:r>
          </a:p>
          <a:p>
            <a:r>
              <a:rPr lang="ru-RU" sz="3100" dirty="0" smtClean="0">
                <a:latin typeface="Times New Roman" pitchFamily="18" charset="0"/>
                <a:cs typeface="Times New Roman" pitchFamily="18" charset="0"/>
              </a:rPr>
              <a:t>Головоломка </a:t>
            </a:r>
            <a:r>
              <a:rPr lang="ru-RU" sz="3100" dirty="0">
                <a:latin typeface="Times New Roman" pitchFamily="18" charset="0"/>
                <a:cs typeface="Times New Roman" pitchFamily="18" charset="0"/>
              </a:rPr>
              <a:t>(</a:t>
            </a:r>
            <a:r>
              <a:rPr lang="ru-RU" sz="3100" b="1" dirty="0">
                <a:latin typeface="Times New Roman" pitchFamily="18" charset="0"/>
                <a:cs typeface="Times New Roman" pitchFamily="18" charset="0"/>
              </a:rPr>
              <a:t>вредный – прим. ред</a:t>
            </a:r>
            <a:r>
              <a:rPr lang="ru-RU" sz="3100" dirty="0">
                <a:latin typeface="Times New Roman" pitchFamily="18" charset="0"/>
                <a:cs typeface="Times New Roman" pitchFamily="18" charset="0"/>
              </a:rPr>
              <a:t>.)</a:t>
            </a:r>
          </a:p>
          <a:p>
            <a:r>
              <a:rPr lang="ru-RU" sz="3100" dirty="0" err="1" smtClean="0">
                <a:latin typeface="Times New Roman" pitchFamily="18" charset="0"/>
                <a:cs typeface="Times New Roman" pitchFamily="18" charset="0"/>
              </a:rPr>
              <a:t>Дамбо</a:t>
            </a:r>
            <a:r>
              <a:rPr lang="ru-RU" sz="3100" dirty="0" smtClean="0">
                <a:latin typeface="Times New Roman" pitchFamily="18" charset="0"/>
                <a:cs typeface="Times New Roman" pitchFamily="18" charset="0"/>
              </a:rPr>
              <a:t> </a:t>
            </a:r>
            <a:r>
              <a:rPr lang="ru-RU" sz="3100" dirty="0">
                <a:latin typeface="Times New Roman" pitchFamily="18" charset="0"/>
                <a:cs typeface="Times New Roman" pitchFamily="18" charset="0"/>
              </a:rPr>
              <a:t>(</a:t>
            </a:r>
            <a:r>
              <a:rPr lang="ru-RU" sz="3100" b="1" dirty="0">
                <a:latin typeface="Times New Roman" pitchFamily="18" charset="0"/>
                <a:cs typeface="Times New Roman" pitchFamily="18" charset="0"/>
              </a:rPr>
              <a:t>вредный – прим. ред.</a:t>
            </a:r>
            <a:r>
              <a:rPr lang="ru-RU" sz="3100" dirty="0">
                <a:latin typeface="Times New Roman" pitchFamily="18" charset="0"/>
                <a:cs typeface="Times New Roman" pitchFamily="18" charset="0"/>
              </a:rPr>
              <a:t>)</a:t>
            </a:r>
          </a:p>
          <a:p>
            <a:r>
              <a:rPr lang="ru-RU" sz="3100" dirty="0" smtClean="0">
                <a:latin typeface="Times New Roman" pitchFamily="18" charset="0"/>
                <a:cs typeface="Times New Roman" pitchFamily="18" charset="0"/>
              </a:rPr>
              <a:t>Даша-путешественница</a:t>
            </a:r>
            <a:endParaRPr lang="ru-RU" sz="3100" dirty="0">
              <a:latin typeface="Times New Roman" pitchFamily="18" charset="0"/>
              <a:cs typeface="Times New Roman" pitchFamily="18" charset="0"/>
            </a:endParaRPr>
          </a:p>
          <a:p>
            <a:r>
              <a:rPr lang="ru-RU" sz="3100" dirty="0" err="1" smtClean="0">
                <a:latin typeface="Times New Roman" pitchFamily="18" charset="0"/>
                <a:cs typeface="Times New Roman" pitchFamily="18" charset="0"/>
              </a:rPr>
              <a:t>Зверополис</a:t>
            </a:r>
            <a:r>
              <a:rPr lang="ru-RU" sz="3100" dirty="0" smtClean="0">
                <a:latin typeface="Times New Roman" pitchFamily="18" charset="0"/>
                <a:cs typeface="Times New Roman" pitchFamily="18" charset="0"/>
              </a:rPr>
              <a:t> </a:t>
            </a:r>
            <a:r>
              <a:rPr lang="ru-RU" sz="3100" dirty="0">
                <a:latin typeface="Times New Roman" pitchFamily="18" charset="0"/>
                <a:cs typeface="Times New Roman" pitchFamily="18" charset="0"/>
              </a:rPr>
              <a:t>(</a:t>
            </a:r>
            <a:r>
              <a:rPr lang="ru-RU" sz="3100" b="1" dirty="0">
                <a:latin typeface="Times New Roman" pitchFamily="18" charset="0"/>
                <a:cs typeface="Times New Roman" pitchFamily="18" charset="0"/>
              </a:rPr>
              <a:t>вредный - прим. ред.)</a:t>
            </a:r>
          </a:p>
          <a:p>
            <a:r>
              <a:rPr lang="ru-RU" sz="3100" dirty="0" smtClean="0">
                <a:latin typeface="Times New Roman" pitchFamily="18" charset="0"/>
                <a:cs typeface="Times New Roman" pitchFamily="18" charset="0"/>
              </a:rPr>
              <a:t>Король </a:t>
            </a:r>
            <a:r>
              <a:rPr lang="ru-RU" sz="3100" dirty="0">
                <a:latin typeface="Times New Roman" pitchFamily="18" charset="0"/>
                <a:cs typeface="Times New Roman" pitchFamily="18" charset="0"/>
              </a:rPr>
              <a:t>лев</a:t>
            </a:r>
          </a:p>
          <a:p>
            <a:r>
              <a:rPr lang="ru-RU" sz="3100" dirty="0" smtClean="0">
                <a:latin typeface="Times New Roman" pitchFamily="18" charset="0"/>
                <a:cs typeface="Times New Roman" pitchFamily="18" charset="0"/>
              </a:rPr>
              <a:t>Кот </a:t>
            </a:r>
            <a:r>
              <a:rPr lang="ru-RU" sz="3100" dirty="0">
                <a:latin typeface="Times New Roman" pitchFamily="18" charset="0"/>
                <a:cs typeface="Times New Roman" pitchFamily="18" charset="0"/>
              </a:rPr>
              <a:t>Леопольд</a:t>
            </a:r>
          </a:p>
          <a:p>
            <a:r>
              <a:rPr lang="ru-RU" sz="3100" dirty="0" smtClean="0">
                <a:latin typeface="Times New Roman" pitchFamily="18" charset="0"/>
                <a:cs typeface="Times New Roman" pitchFamily="18" charset="0"/>
              </a:rPr>
              <a:t>Котенок </a:t>
            </a:r>
            <a:r>
              <a:rPr lang="ru-RU" sz="3100" dirty="0">
                <a:latin typeface="Times New Roman" pitchFamily="18" charset="0"/>
                <a:cs typeface="Times New Roman" pitchFamily="18" charset="0"/>
              </a:rPr>
              <a:t>по имени Гав</a:t>
            </a:r>
          </a:p>
          <a:p>
            <a:r>
              <a:rPr lang="ru-RU" sz="3100" dirty="0" smtClean="0">
                <a:latin typeface="Times New Roman" pitchFamily="18" charset="0"/>
                <a:cs typeface="Times New Roman" pitchFamily="18" charset="0"/>
              </a:rPr>
              <a:t>Красавица </a:t>
            </a:r>
            <a:r>
              <a:rPr lang="ru-RU" sz="3100" dirty="0">
                <a:latin typeface="Times New Roman" pitchFamily="18" charset="0"/>
                <a:cs typeface="Times New Roman" pitchFamily="18" charset="0"/>
              </a:rPr>
              <a:t>и чудовище (</a:t>
            </a:r>
            <a:r>
              <a:rPr lang="ru-RU" sz="3100" b="1" dirty="0">
                <a:latin typeface="Times New Roman" pitchFamily="18" charset="0"/>
                <a:cs typeface="Times New Roman" pitchFamily="18" charset="0"/>
              </a:rPr>
              <a:t>вредный – прим. ре</a:t>
            </a:r>
            <a:r>
              <a:rPr lang="ru-RU" sz="3100" dirty="0">
                <a:latin typeface="Times New Roman" pitchFamily="18" charset="0"/>
                <a:cs typeface="Times New Roman" pitchFamily="18" charset="0"/>
              </a:rPr>
              <a:t>д.)</a:t>
            </a:r>
          </a:p>
          <a:p>
            <a:r>
              <a:rPr lang="ru-RU" sz="3100" dirty="0" smtClean="0">
                <a:latin typeface="Times New Roman" pitchFamily="18" charset="0"/>
                <a:cs typeface="Times New Roman" pitchFamily="18" charset="0"/>
              </a:rPr>
              <a:t>Леди </a:t>
            </a:r>
            <a:r>
              <a:rPr lang="ru-RU" sz="3100" dirty="0">
                <a:latin typeface="Times New Roman" pitchFamily="18" charset="0"/>
                <a:cs typeface="Times New Roman" pitchFamily="18" charset="0"/>
              </a:rPr>
              <a:t>и Бродяга</a:t>
            </a:r>
          </a:p>
          <a:p>
            <a:r>
              <a:rPr lang="ru-RU" dirty="0" smtClean="0">
                <a:latin typeface="Times New Roman" pitchFamily="18" charset="0"/>
                <a:cs typeface="Times New Roman" pitchFamily="18" charset="0"/>
              </a:rPr>
              <a:t>Лило </a:t>
            </a:r>
            <a:r>
              <a:rPr lang="ru-RU" dirty="0">
                <a:latin typeface="Times New Roman" pitchFamily="18" charset="0"/>
                <a:cs typeface="Times New Roman" pitchFamily="18" charset="0"/>
              </a:rPr>
              <a:t>и </a:t>
            </a:r>
            <a:r>
              <a:rPr lang="ru-RU" dirty="0" err="1">
                <a:latin typeface="Times New Roman" pitchFamily="18" charset="0"/>
                <a:cs typeface="Times New Roman" pitchFamily="18" charset="0"/>
              </a:rPr>
              <a:t>Стич</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303442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a:solidFill>
                  <a:srgbClr val="4F271C">
                    <a:satMod val="130000"/>
                  </a:srgbClr>
                </a:solidFill>
                <a:latin typeface="Times New Roman" pitchFamily="18" charset="0"/>
                <a:cs typeface="Times New Roman" pitchFamily="18" charset="0"/>
              </a:rPr>
              <a:t>Перечень рекомендованных мультфильмов</a:t>
            </a:r>
            <a:endParaRPr lang="ru-RU" dirty="0"/>
          </a:p>
        </p:txBody>
      </p:sp>
      <p:sp>
        <p:nvSpPr>
          <p:cNvPr id="3" name="Объект 2"/>
          <p:cNvSpPr>
            <a:spLocks noGrp="1"/>
          </p:cNvSpPr>
          <p:nvPr>
            <p:ph idx="1"/>
          </p:nvPr>
        </p:nvSpPr>
        <p:spPr/>
        <p:txBody>
          <a:bodyPr>
            <a:normAutofit/>
          </a:bodyPr>
          <a:lstStyle/>
          <a:p>
            <a:r>
              <a:rPr lang="ru-RU" sz="2800" dirty="0" smtClean="0">
                <a:latin typeface="Times New Roman" pitchFamily="18" charset="0"/>
                <a:cs typeface="Times New Roman" pitchFamily="18" charset="0"/>
              </a:rPr>
              <a:t>Малыш </a:t>
            </a:r>
            <a:r>
              <a:rPr lang="ru-RU" sz="2800" dirty="0">
                <a:latin typeface="Times New Roman" pitchFamily="18" charset="0"/>
                <a:cs typeface="Times New Roman" pitchFamily="18" charset="0"/>
              </a:rPr>
              <a:t>и </a:t>
            </a:r>
            <a:r>
              <a:rPr lang="ru-RU" sz="2800" dirty="0" err="1">
                <a:latin typeface="Times New Roman" pitchFamily="18" charset="0"/>
                <a:cs typeface="Times New Roman" pitchFamily="18" charset="0"/>
              </a:rPr>
              <a:t>Карлсон</a:t>
            </a:r>
            <a:endParaRPr lang="ru-RU" sz="2800" dirty="0">
              <a:latin typeface="Times New Roman" pitchFamily="18" charset="0"/>
              <a:cs typeface="Times New Roman" pitchFamily="18" charset="0"/>
            </a:endParaRPr>
          </a:p>
          <a:p>
            <a:r>
              <a:rPr lang="ru-RU" sz="2800" dirty="0" err="1" smtClean="0">
                <a:latin typeface="Times New Roman" pitchFamily="18" charset="0"/>
                <a:cs typeface="Times New Roman" pitchFamily="18" charset="0"/>
              </a:rPr>
              <a:t>Малышарики</a:t>
            </a:r>
            <a:endParaRPr lang="ru-RU" sz="2800" dirty="0">
              <a:latin typeface="Times New Roman" pitchFamily="18" charset="0"/>
              <a:cs typeface="Times New Roman" pitchFamily="18" charset="0"/>
            </a:endParaRPr>
          </a:p>
          <a:p>
            <a:r>
              <a:rPr lang="ru-RU" sz="2800" dirty="0" smtClean="0">
                <a:latin typeface="Times New Roman" pitchFamily="18" charset="0"/>
                <a:cs typeface="Times New Roman" pitchFamily="18" charset="0"/>
              </a:rPr>
              <a:t>Простоквашино</a:t>
            </a:r>
            <a:endParaRPr lang="ru-RU" sz="2800" dirty="0">
              <a:latin typeface="Times New Roman" pitchFamily="18" charset="0"/>
              <a:cs typeface="Times New Roman" pitchFamily="18" charset="0"/>
            </a:endParaRPr>
          </a:p>
          <a:p>
            <a:r>
              <a:rPr lang="ru-RU" sz="2800" dirty="0" err="1" smtClean="0">
                <a:latin typeface="Times New Roman" pitchFamily="18" charset="0"/>
                <a:cs typeface="Times New Roman" pitchFamily="18" charset="0"/>
              </a:rPr>
              <a:t>Скуби-Ду</a:t>
            </a:r>
            <a:endParaRPr lang="ru-RU" sz="2800" dirty="0">
              <a:latin typeface="Times New Roman" pitchFamily="18" charset="0"/>
              <a:cs typeface="Times New Roman" pitchFamily="18" charset="0"/>
            </a:endParaRPr>
          </a:p>
          <a:p>
            <a:r>
              <a:rPr lang="ru-RU" sz="2800" dirty="0" err="1" smtClean="0">
                <a:latin typeface="Times New Roman" pitchFamily="18" charset="0"/>
                <a:cs typeface="Times New Roman" pitchFamily="18" charset="0"/>
              </a:rPr>
              <a:t>Смешарики</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a:t>
            </a:r>
            <a:r>
              <a:rPr lang="ru-RU" sz="2800" b="1" dirty="0">
                <a:latin typeface="Times New Roman" pitchFamily="18" charset="0"/>
                <a:cs typeface="Times New Roman" pitchFamily="18" charset="0"/>
              </a:rPr>
              <a:t>вредный – прим. ред</a:t>
            </a:r>
            <a:r>
              <a:rPr lang="ru-RU" sz="2800" dirty="0">
                <a:latin typeface="Times New Roman" pitchFamily="18" charset="0"/>
                <a:cs typeface="Times New Roman" pitchFamily="18" charset="0"/>
              </a:rPr>
              <a:t>.)</a:t>
            </a:r>
          </a:p>
          <a:p>
            <a:r>
              <a:rPr lang="ru-RU" sz="2800" dirty="0" err="1" smtClean="0">
                <a:latin typeface="Times New Roman" pitchFamily="18" charset="0"/>
                <a:cs typeface="Times New Roman" pitchFamily="18" charset="0"/>
              </a:rPr>
              <a:t>Фиксики</a:t>
            </a:r>
            <a:endParaRPr lang="ru-RU" sz="2800" dirty="0">
              <a:latin typeface="Times New Roman" pitchFamily="18" charset="0"/>
              <a:cs typeface="Times New Roman" pitchFamily="18" charset="0"/>
            </a:endParaRPr>
          </a:p>
          <a:p>
            <a:r>
              <a:rPr lang="ru-RU" sz="2800" dirty="0" smtClean="0">
                <a:latin typeface="Times New Roman" pitchFamily="18" charset="0"/>
                <a:cs typeface="Times New Roman" pitchFamily="18" charset="0"/>
              </a:rPr>
              <a:t>Холодное </a:t>
            </a:r>
            <a:r>
              <a:rPr lang="ru-RU" sz="2800" dirty="0">
                <a:latin typeface="Times New Roman" pitchFamily="18" charset="0"/>
                <a:cs typeface="Times New Roman" pitchFamily="18" charset="0"/>
              </a:rPr>
              <a:t>сердце (</a:t>
            </a:r>
            <a:r>
              <a:rPr lang="ru-RU" sz="2800" b="1" dirty="0">
                <a:latin typeface="Times New Roman" pitchFamily="18" charset="0"/>
                <a:cs typeface="Times New Roman" pitchFamily="18" charset="0"/>
              </a:rPr>
              <a:t>вредный – прим. ред</a:t>
            </a:r>
            <a:r>
              <a:rPr lang="ru-RU" sz="2800" dirty="0">
                <a:latin typeface="Times New Roman" pitchFamily="18" charset="0"/>
                <a:cs typeface="Times New Roman" pitchFamily="18" charset="0"/>
              </a:rPr>
              <a:t>.)</a:t>
            </a:r>
          </a:p>
          <a:p>
            <a:r>
              <a:rPr lang="ru-RU" sz="2800" dirty="0" smtClean="0">
                <a:latin typeface="Times New Roman" pitchFamily="18" charset="0"/>
                <a:cs typeface="Times New Roman" pitchFamily="18" charset="0"/>
              </a:rPr>
              <a:t>Хранитель </a:t>
            </a:r>
            <a:r>
              <a:rPr lang="ru-RU" sz="2800" dirty="0">
                <a:latin typeface="Times New Roman" pitchFamily="18" charset="0"/>
                <a:cs typeface="Times New Roman" pitchFamily="18" charset="0"/>
              </a:rPr>
              <a:t>Лев</a:t>
            </a:r>
          </a:p>
          <a:p>
            <a:endParaRPr lang="ru-RU" dirty="0"/>
          </a:p>
        </p:txBody>
      </p:sp>
    </p:spTree>
    <p:extLst>
      <p:ext uri="{BB962C8B-B14F-4D97-AF65-F5344CB8AC3E}">
        <p14:creationId xmlns:p14="http://schemas.microsoft.com/office/powerpoint/2010/main" val="840484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b="1" dirty="0" err="1" smtClean="0">
                <a:latin typeface="Times New Roman" panose="02020603050405020304" pitchFamily="18" charset="0"/>
                <a:cs typeface="Times New Roman" panose="02020603050405020304" pitchFamily="18" charset="0"/>
              </a:rPr>
              <a:t>Синквейн</a:t>
            </a:r>
            <a:r>
              <a:rPr lang="ru-RU" dirty="0" smtClean="0"/>
              <a:t> </a:t>
            </a:r>
            <a:endParaRPr lang="ru-RU" dirty="0"/>
          </a:p>
        </p:txBody>
      </p:sp>
      <p:sp>
        <p:nvSpPr>
          <p:cNvPr id="3" name="Объект 2"/>
          <p:cNvSpPr>
            <a:spLocks noGrp="1"/>
          </p:cNvSpPr>
          <p:nvPr>
            <p:ph idx="1"/>
          </p:nvPr>
        </p:nvSpPr>
        <p:spPr>
          <a:xfrm>
            <a:off x="1115616" y="1340768"/>
            <a:ext cx="7818072" cy="4907632"/>
          </a:xfrm>
        </p:spPr>
        <p:txBody>
          <a:bodyPr>
            <a:normAutofit fontScale="92500"/>
          </a:bodyPr>
          <a:lstStyle/>
          <a:p>
            <a:pPr marL="0" indent="0">
              <a:spcAft>
                <a:spcPts val="0"/>
              </a:spcAft>
              <a:buNone/>
            </a:pPr>
            <a:r>
              <a:rPr lang="ru-RU" sz="3000" dirty="0">
                <a:solidFill>
                  <a:srgbClr val="000000"/>
                </a:solidFill>
                <a:latin typeface="Times New Roman"/>
                <a:ea typeface="Times New Roman"/>
              </a:rPr>
              <a:t>1-я строка – </a:t>
            </a:r>
            <a:r>
              <a:rPr lang="ru-RU" sz="3000" b="1" dirty="0">
                <a:solidFill>
                  <a:srgbClr val="000000"/>
                </a:solidFill>
                <a:latin typeface="Times New Roman"/>
                <a:ea typeface="Times New Roman"/>
              </a:rPr>
              <a:t>одно</a:t>
            </a:r>
            <a:r>
              <a:rPr lang="ru-RU" sz="3000" dirty="0">
                <a:solidFill>
                  <a:srgbClr val="000000"/>
                </a:solidFill>
                <a:latin typeface="Times New Roman"/>
                <a:ea typeface="Times New Roman"/>
              </a:rPr>
              <a:t> ключевое слово, определяющее содержание </a:t>
            </a:r>
            <a:r>
              <a:rPr lang="ru-RU" sz="3000" dirty="0" err="1" smtClean="0">
                <a:solidFill>
                  <a:srgbClr val="000000"/>
                </a:solidFill>
                <a:latin typeface="Times New Roman"/>
                <a:ea typeface="Times New Roman"/>
              </a:rPr>
              <a:t>синквейна</a:t>
            </a:r>
            <a:r>
              <a:rPr lang="ru-RU" sz="3000" dirty="0" smtClean="0">
                <a:solidFill>
                  <a:srgbClr val="000000"/>
                </a:solidFill>
                <a:latin typeface="Times New Roman"/>
                <a:ea typeface="Times New Roman"/>
              </a:rPr>
              <a:t>.</a:t>
            </a:r>
            <a:endParaRPr lang="ru-RU" sz="3000" dirty="0">
              <a:latin typeface="Times New Roman"/>
              <a:ea typeface="Times New Roman"/>
            </a:endParaRPr>
          </a:p>
          <a:p>
            <a:pPr marL="0" indent="0">
              <a:spcAft>
                <a:spcPts val="0"/>
              </a:spcAft>
              <a:buNone/>
            </a:pPr>
            <a:r>
              <a:rPr lang="ru-RU" sz="3000" dirty="0">
                <a:solidFill>
                  <a:srgbClr val="000000"/>
                </a:solidFill>
                <a:latin typeface="Times New Roman"/>
                <a:ea typeface="Times New Roman"/>
              </a:rPr>
              <a:t>2-я строка – </a:t>
            </a:r>
            <a:r>
              <a:rPr lang="ru-RU" sz="3000" b="1" dirty="0">
                <a:solidFill>
                  <a:srgbClr val="000000"/>
                </a:solidFill>
                <a:latin typeface="Times New Roman"/>
                <a:ea typeface="Times New Roman"/>
              </a:rPr>
              <a:t>два</a:t>
            </a:r>
            <a:r>
              <a:rPr lang="ru-RU" sz="3000" dirty="0">
                <a:solidFill>
                  <a:srgbClr val="000000"/>
                </a:solidFill>
                <a:latin typeface="Times New Roman"/>
                <a:ea typeface="Times New Roman"/>
              </a:rPr>
              <a:t> прилагательных, характеризующих данное </a:t>
            </a:r>
            <a:r>
              <a:rPr lang="ru-RU" sz="3000" dirty="0" smtClean="0">
                <a:solidFill>
                  <a:srgbClr val="000000"/>
                </a:solidFill>
                <a:latin typeface="Times New Roman"/>
                <a:ea typeface="Times New Roman"/>
              </a:rPr>
              <a:t>понятие.</a:t>
            </a:r>
            <a:endParaRPr lang="ru-RU" sz="3000" dirty="0">
              <a:latin typeface="Times New Roman"/>
              <a:ea typeface="Times New Roman"/>
            </a:endParaRPr>
          </a:p>
          <a:p>
            <a:pPr marL="0" indent="0">
              <a:spcAft>
                <a:spcPts val="0"/>
              </a:spcAft>
              <a:buNone/>
            </a:pPr>
            <a:r>
              <a:rPr lang="ru-RU" sz="3000" dirty="0">
                <a:solidFill>
                  <a:srgbClr val="000000"/>
                </a:solidFill>
                <a:latin typeface="Times New Roman"/>
                <a:ea typeface="Times New Roman"/>
              </a:rPr>
              <a:t>3-я строка – </a:t>
            </a:r>
            <a:r>
              <a:rPr lang="ru-RU" sz="3000" b="1" dirty="0">
                <a:solidFill>
                  <a:srgbClr val="000000"/>
                </a:solidFill>
                <a:latin typeface="Times New Roman"/>
                <a:ea typeface="Times New Roman"/>
              </a:rPr>
              <a:t>три</a:t>
            </a:r>
            <a:r>
              <a:rPr lang="ru-RU" sz="3000" dirty="0">
                <a:solidFill>
                  <a:srgbClr val="000000"/>
                </a:solidFill>
                <a:latin typeface="Times New Roman"/>
                <a:ea typeface="Times New Roman"/>
              </a:rPr>
              <a:t> глагола, обозначающих действие в рамках заданной </a:t>
            </a:r>
            <a:r>
              <a:rPr lang="ru-RU" sz="3000" dirty="0" smtClean="0">
                <a:solidFill>
                  <a:srgbClr val="000000"/>
                </a:solidFill>
                <a:latin typeface="Times New Roman"/>
                <a:ea typeface="Times New Roman"/>
              </a:rPr>
              <a:t>темы.</a:t>
            </a:r>
            <a:endParaRPr lang="ru-RU" sz="3000" dirty="0">
              <a:latin typeface="Times New Roman"/>
              <a:ea typeface="Times New Roman"/>
            </a:endParaRPr>
          </a:p>
          <a:p>
            <a:pPr marL="0" indent="0">
              <a:spcAft>
                <a:spcPts val="0"/>
              </a:spcAft>
              <a:buNone/>
            </a:pPr>
            <a:r>
              <a:rPr lang="ru-RU" sz="3000" dirty="0">
                <a:solidFill>
                  <a:srgbClr val="000000"/>
                </a:solidFill>
                <a:latin typeface="Times New Roman"/>
                <a:ea typeface="Times New Roman"/>
              </a:rPr>
              <a:t>4-я строка – </a:t>
            </a:r>
            <a:r>
              <a:rPr lang="ru-RU" sz="3000" b="1" dirty="0">
                <a:solidFill>
                  <a:srgbClr val="000000"/>
                </a:solidFill>
                <a:latin typeface="Times New Roman"/>
                <a:ea typeface="Times New Roman"/>
              </a:rPr>
              <a:t>короткое</a:t>
            </a:r>
            <a:r>
              <a:rPr lang="ru-RU" sz="3000" dirty="0">
                <a:solidFill>
                  <a:srgbClr val="000000"/>
                </a:solidFill>
                <a:latin typeface="Times New Roman"/>
                <a:ea typeface="Times New Roman"/>
              </a:rPr>
              <a:t> предложение, раскрывающее суть темы или отношение к </a:t>
            </a:r>
            <a:r>
              <a:rPr lang="ru-RU" sz="3000" dirty="0" smtClean="0">
                <a:solidFill>
                  <a:srgbClr val="000000"/>
                </a:solidFill>
                <a:latin typeface="Times New Roman"/>
                <a:ea typeface="Times New Roman"/>
              </a:rPr>
              <a:t>ней.</a:t>
            </a:r>
            <a:endParaRPr lang="ru-RU" sz="3000" dirty="0">
              <a:latin typeface="Times New Roman"/>
              <a:ea typeface="Times New Roman"/>
            </a:endParaRPr>
          </a:p>
          <a:p>
            <a:pPr marL="0" indent="0">
              <a:spcAft>
                <a:spcPts val="0"/>
              </a:spcAft>
              <a:buNone/>
            </a:pPr>
            <a:r>
              <a:rPr lang="ru-RU" sz="3000" dirty="0">
                <a:solidFill>
                  <a:srgbClr val="000000"/>
                </a:solidFill>
                <a:latin typeface="Times New Roman"/>
                <a:ea typeface="Times New Roman"/>
              </a:rPr>
              <a:t>5-я строка – </a:t>
            </a:r>
            <a:r>
              <a:rPr lang="ru-RU" sz="3000" b="1" dirty="0">
                <a:solidFill>
                  <a:srgbClr val="000000"/>
                </a:solidFill>
                <a:latin typeface="Times New Roman"/>
                <a:ea typeface="Times New Roman"/>
              </a:rPr>
              <a:t>синоним</a:t>
            </a:r>
            <a:r>
              <a:rPr lang="ru-RU" sz="3000" dirty="0">
                <a:solidFill>
                  <a:srgbClr val="000000"/>
                </a:solidFill>
                <a:latin typeface="Times New Roman"/>
                <a:ea typeface="Times New Roman"/>
              </a:rPr>
              <a:t> ключевого слова (существительное).</a:t>
            </a:r>
            <a:endParaRPr lang="ru-RU" sz="3000" dirty="0">
              <a:latin typeface="Times New Roman"/>
              <a:ea typeface="Times New Roman"/>
            </a:endParaRPr>
          </a:p>
          <a:p>
            <a:endParaRPr lang="ru-RU" dirty="0"/>
          </a:p>
        </p:txBody>
      </p:sp>
    </p:spTree>
    <p:extLst>
      <p:ext uri="{BB962C8B-B14F-4D97-AF65-F5344CB8AC3E}">
        <p14:creationId xmlns:p14="http://schemas.microsoft.com/office/powerpoint/2010/main" val="1515143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1331640" y="1628800"/>
            <a:ext cx="7643366" cy="1791072"/>
          </a:xfrm>
        </p:spPr>
        <p:txBody>
          <a:bodyPr>
            <a:normAutofit/>
          </a:bodyPr>
          <a:lstStyle/>
          <a:p>
            <a:pPr algn="ctr"/>
            <a:r>
              <a:rPr lang="ru-RU" sz="4800" b="1" dirty="0" smtClean="0">
                <a:latin typeface="Times New Roman" pitchFamily="18" charset="0"/>
                <a:cs typeface="Times New Roman" pitchFamily="18" charset="0"/>
              </a:rPr>
              <a:t>Творческих успехов!</a:t>
            </a:r>
            <a:endParaRPr lang="ru-RU"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395116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259634" y="1412776"/>
            <a:ext cx="7499350" cy="4800600"/>
          </a:xfrm>
        </p:spPr>
        <p:txBody>
          <a:bodyPr/>
          <a:lstStyle/>
          <a:p>
            <a:pPr marL="82296" indent="0">
              <a:buNone/>
            </a:pPr>
            <a:r>
              <a:rPr lang="ru-RU" b="1" dirty="0">
                <a:latin typeface="Times New Roman" pitchFamily="18" charset="0"/>
                <a:cs typeface="Times New Roman" pitchFamily="18" charset="0"/>
              </a:rPr>
              <a:t>«Игра – это огромное светлое окно, через которое в духовный мир ребенка вливается живительный поток представлений, понятий об окружающем мире». </a:t>
            </a:r>
            <a:endParaRPr lang="ru-RU" b="1" dirty="0" smtClean="0">
              <a:latin typeface="Times New Roman" pitchFamily="18" charset="0"/>
              <a:cs typeface="Times New Roman" pitchFamily="18" charset="0"/>
            </a:endParaRPr>
          </a:p>
          <a:p>
            <a:pPr marL="82296" indent="0">
              <a:buNone/>
            </a:pPr>
            <a:r>
              <a:rPr lang="ru-RU" b="1" dirty="0">
                <a:latin typeface="Times New Roman" pitchFamily="18" charset="0"/>
                <a:cs typeface="Times New Roman" pitchFamily="18" charset="0"/>
              </a:rPr>
              <a:t> </a:t>
            </a:r>
            <a:r>
              <a:rPr lang="ru-RU" b="1" dirty="0" smtClean="0">
                <a:latin typeface="Times New Roman" pitchFamily="18" charset="0"/>
                <a:cs typeface="Times New Roman" pitchFamily="18" charset="0"/>
              </a:rPr>
              <a:t>                                 В.А</a:t>
            </a:r>
            <a:r>
              <a:rPr lang="ru-RU" b="1" dirty="0">
                <a:latin typeface="Times New Roman" pitchFamily="18" charset="0"/>
                <a:cs typeface="Times New Roman" pitchFamily="18" charset="0"/>
              </a:rPr>
              <a:t>. Сухомлинский</a:t>
            </a:r>
          </a:p>
        </p:txBody>
      </p:sp>
    </p:spTree>
    <p:extLst>
      <p:ext uri="{BB962C8B-B14F-4D97-AF65-F5344CB8AC3E}">
        <p14:creationId xmlns:p14="http://schemas.microsoft.com/office/powerpoint/2010/main" val="3274784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633" y="609600"/>
            <a:ext cx="6470870" cy="1658112"/>
          </a:xfrm>
        </p:spPr>
        <p:txBody>
          <a:bodyPr>
            <a:normAutofit/>
          </a:bodyPr>
          <a:lstStyle/>
          <a:p>
            <a:pPr algn="ctr"/>
            <a:r>
              <a:rPr lang="ru-RU" sz="2800" b="1" dirty="0" smtClean="0"/>
              <a:t>Требования к компетентностям педагога относительно детской игровой деятельности</a:t>
            </a:r>
            <a:endParaRPr lang="ru-RU" sz="2800" b="1" dirty="0"/>
          </a:p>
        </p:txBody>
      </p:sp>
      <p:sp>
        <p:nvSpPr>
          <p:cNvPr id="3" name="Содержимое 2"/>
          <p:cNvSpPr>
            <a:spLocks noGrp="1"/>
          </p:cNvSpPr>
          <p:nvPr>
            <p:ph idx="1"/>
          </p:nvPr>
        </p:nvSpPr>
        <p:spPr>
          <a:xfrm>
            <a:off x="457201" y="2353083"/>
            <a:ext cx="6498302" cy="3688307"/>
          </a:xfrm>
        </p:spPr>
        <p:txBody>
          <a:bodyPr>
            <a:normAutofit lnSpcReduction="10000"/>
          </a:bodyPr>
          <a:lstStyle/>
          <a:p>
            <a:pPr>
              <a:buNone/>
            </a:pPr>
            <a:r>
              <a:rPr lang="ru-RU" sz="2400" dirty="0" smtClean="0"/>
              <a:t>Взрослый должен:</a:t>
            </a:r>
          </a:p>
          <a:p>
            <a:pPr>
              <a:buFont typeface="Wingdings" pitchFamily="2" charset="2"/>
              <a:buChar char="ü"/>
            </a:pPr>
            <a:r>
              <a:rPr lang="ru-RU" sz="2400" dirty="0" smtClean="0"/>
              <a:t>уметь наблюдать за свободной игрой детей и оценивать уровень развития игровых способностей,</a:t>
            </a:r>
          </a:p>
          <a:p>
            <a:pPr>
              <a:buFont typeface="Wingdings" pitchFamily="2" charset="2"/>
              <a:buChar char="ü"/>
            </a:pPr>
            <a:r>
              <a:rPr lang="ru-RU" sz="2400" dirty="0" smtClean="0"/>
              <a:t>уметь создать условия для детской игры, </a:t>
            </a:r>
          </a:p>
          <a:p>
            <a:pPr>
              <a:buFont typeface="Wingdings" pitchFamily="2" charset="2"/>
              <a:buChar char="ü"/>
            </a:pPr>
            <a:r>
              <a:rPr lang="ru-RU" sz="2400" dirty="0" smtClean="0"/>
              <a:t>уметь играть сам и получать удовольствие от игры, </a:t>
            </a:r>
          </a:p>
          <a:p>
            <a:pPr>
              <a:buFont typeface="Wingdings" pitchFamily="2" charset="2"/>
              <a:buChar char="ü"/>
            </a:pPr>
            <a:r>
              <a:rPr lang="ru-RU" sz="2400" dirty="0" smtClean="0"/>
              <a:t>уметь включиться в игровую деятельность детей для ее поддержки.</a:t>
            </a:r>
          </a:p>
          <a:p>
            <a:pPr>
              <a:buNone/>
            </a:pPr>
            <a:endParaRPr lang="ru-RU" dirty="0" smtClean="0"/>
          </a:p>
          <a:p>
            <a:pPr>
              <a:buNone/>
            </a:pPr>
            <a:endParaRPr lang="ru-RU" dirty="0" smtClean="0"/>
          </a:p>
          <a:p>
            <a:pPr>
              <a:buNone/>
            </a:pPr>
            <a:endParaRPr lang="ru-RU" dirty="0" smtClean="0"/>
          </a:p>
          <a:p>
            <a:pPr>
              <a:buNone/>
            </a:pPr>
            <a:endParaRPr lang="ru-RU" dirty="0" smtClean="0"/>
          </a:p>
        </p:txBody>
      </p:sp>
    </p:spTree>
    <p:extLst>
      <p:ext uri="{BB962C8B-B14F-4D97-AF65-F5344CB8AC3E}">
        <p14:creationId xmlns:p14="http://schemas.microsoft.com/office/powerpoint/2010/main" val="3976043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8010" y="548680"/>
            <a:ext cx="7016327" cy="1381720"/>
          </a:xfrm>
        </p:spPr>
        <p:txBody>
          <a:bodyPr>
            <a:noAutofit/>
          </a:bodyPr>
          <a:lstStyle/>
          <a:p>
            <a:r>
              <a:rPr lang="ru-RU" sz="2600" b="1" dirty="0" smtClean="0">
                <a:solidFill>
                  <a:srgbClr val="008000"/>
                </a:solidFill>
              </a:rPr>
              <a:t>Необходимые условия для игры, которая стимулирует инициативное действие</a:t>
            </a:r>
            <a:r>
              <a:rPr lang="ru-RU" sz="2600" b="1" dirty="0" smtClean="0"/>
              <a:t> </a:t>
            </a:r>
            <a:endParaRPr lang="ru-RU" sz="2600" b="1" dirty="0"/>
          </a:p>
        </p:txBody>
      </p:sp>
      <p:sp>
        <p:nvSpPr>
          <p:cNvPr id="3" name="Содержимое 2"/>
          <p:cNvSpPr>
            <a:spLocks noGrp="1"/>
          </p:cNvSpPr>
          <p:nvPr>
            <p:ph idx="1"/>
          </p:nvPr>
        </p:nvSpPr>
        <p:spPr>
          <a:xfrm>
            <a:off x="508000" y="1938529"/>
            <a:ext cx="7657592" cy="4151602"/>
          </a:xfrm>
        </p:spPr>
        <p:txBody>
          <a:bodyPr>
            <a:normAutofit fontScale="85000" lnSpcReduction="10000"/>
          </a:bodyPr>
          <a:lstStyle/>
          <a:p>
            <a:pPr>
              <a:buFont typeface="Wingdings" pitchFamily="2" charset="2"/>
              <a:buChar char="ü"/>
            </a:pPr>
            <a:r>
              <a:rPr lang="ru-RU" sz="2800" dirty="0" smtClean="0"/>
              <a:t>Время (не менее 40 мин подряд, лучше 60 мин),</a:t>
            </a:r>
          </a:p>
          <a:p>
            <a:pPr>
              <a:buFont typeface="Wingdings" pitchFamily="2" charset="2"/>
              <a:buChar char="ü"/>
            </a:pPr>
            <a:r>
              <a:rPr lang="ru-RU" sz="2800" dirty="0" smtClean="0"/>
              <a:t>Включённость в игру воспитателя либо как участника, либо как «помощника» (по мере необходимости),</a:t>
            </a:r>
          </a:p>
          <a:p>
            <a:pPr>
              <a:buFont typeface="Wingdings" pitchFamily="2" charset="2"/>
              <a:buChar char="ü"/>
            </a:pPr>
            <a:r>
              <a:rPr lang="ru-RU" sz="2800" dirty="0" smtClean="0"/>
              <a:t>Предоставление впечатлений (театр, беседа и др.),</a:t>
            </a:r>
          </a:p>
          <a:p>
            <a:pPr>
              <a:buFont typeface="Wingdings" pitchFamily="2" charset="2"/>
              <a:buChar char="ü"/>
            </a:pPr>
            <a:r>
              <a:rPr lang="ru-RU" sz="2800" dirty="0" smtClean="0"/>
              <a:t>Эмоциональная окраска обсуждаемых событий,</a:t>
            </a:r>
          </a:p>
          <a:p>
            <a:pPr>
              <a:buFont typeface="Wingdings" pitchFamily="2" charset="2"/>
              <a:buChar char="ü"/>
            </a:pPr>
            <a:r>
              <a:rPr lang="ru-RU" sz="2800" dirty="0" smtClean="0"/>
              <a:t>Идентификация и принадлежность к какой-либо группе, </a:t>
            </a:r>
          </a:p>
          <a:p>
            <a:pPr>
              <a:buFont typeface="Wingdings" pitchFamily="2" charset="2"/>
              <a:buChar char="ü"/>
            </a:pPr>
            <a:r>
              <a:rPr lang="ru-RU" sz="2800" dirty="0" smtClean="0"/>
              <a:t>Баланс взаимодействия и отдельности.</a:t>
            </a:r>
          </a:p>
          <a:p>
            <a:pPr>
              <a:buFont typeface="Wingdings" pitchFamily="2" charset="2"/>
              <a:buChar char="ü"/>
            </a:pPr>
            <a:endParaRPr lang="ru-RU" dirty="0" smtClean="0"/>
          </a:p>
          <a:p>
            <a:endParaRPr lang="ru-RU" dirty="0"/>
          </a:p>
        </p:txBody>
      </p:sp>
    </p:spTree>
    <p:extLst>
      <p:ext uri="{BB962C8B-B14F-4D97-AF65-F5344CB8AC3E}">
        <p14:creationId xmlns:p14="http://schemas.microsoft.com/office/powerpoint/2010/main" val="32252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7" y="620688"/>
            <a:ext cx="6921967" cy="1049616"/>
          </a:xfrm>
        </p:spPr>
        <p:txBody>
          <a:bodyPr>
            <a:normAutofit fontScale="90000"/>
          </a:bodyPr>
          <a:lstStyle/>
          <a:p>
            <a:r>
              <a:rPr lang="ru-RU" b="1" dirty="0" smtClean="0"/>
              <a:t>Педагогические позиции в игре</a:t>
            </a:r>
            <a:endParaRPr lang="ru-RU" b="1" dirty="0"/>
          </a:p>
        </p:txBody>
      </p:sp>
      <p:sp>
        <p:nvSpPr>
          <p:cNvPr id="3" name="Содержимое 2"/>
          <p:cNvSpPr>
            <a:spLocks noGrp="1"/>
          </p:cNvSpPr>
          <p:nvPr>
            <p:ph idx="1"/>
          </p:nvPr>
        </p:nvSpPr>
        <p:spPr>
          <a:xfrm>
            <a:off x="493781" y="1628804"/>
            <a:ext cx="6958543" cy="4412563"/>
          </a:xfrm>
        </p:spPr>
        <p:txBody>
          <a:bodyPr>
            <a:normAutofit fontScale="85000" lnSpcReduction="20000"/>
          </a:bodyPr>
          <a:lstStyle/>
          <a:p>
            <a:pPr>
              <a:buNone/>
            </a:pPr>
            <a:r>
              <a:rPr lang="ru-RU" sz="3000" u="sng" dirty="0" smtClean="0"/>
              <a:t>В игровой деятельности:</a:t>
            </a:r>
          </a:p>
          <a:p>
            <a:r>
              <a:rPr lang="ru-RU" sz="3000" dirty="0" smtClean="0"/>
              <a:t>«Равноправный игрок» – образец ролевого поведения и образец создания и решения проблемной ситуации («мешать играть»)</a:t>
            </a:r>
          </a:p>
          <a:p>
            <a:r>
              <a:rPr lang="ru-RU" sz="3000" dirty="0" smtClean="0"/>
              <a:t>«Поддержка»: </a:t>
            </a:r>
          </a:p>
          <a:p>
            <a:pPr lvl="1">
              <a:buFont typeface="Arial" pitchFamily="34" charset="0"/>
              <a:buChar char="•"/>
            </a:pPr>
            <a:r>
              <a:rPr lang="ru-RU" sz="3000" dirty="0" smtClean="0"/>
              <a:t>задавать вопросы на осмысление сюжета, ролевых взаимодействий, необходимых атрибутов, организации пространства</a:t>
            </a:r>
          </a:p>
          <a:p>
            <a:pPr lvl="1">
              <a:buFont typeface="Arial" pitchFamily="34" charset="0"/>
              <a:buChar char="•"/>
            </a:pPr>
            <a:r>
              <a:rPr lang="ru-RU" sz="3000" dirty="0" smtClean="0"/>
              <a:t>предлагать необычные материалы и обсуждать способ их использования</a:t>
            </a:r>
          </a:p>
          <a:p>
            <a:endParaRPr lang="ru-RU" dirty="0"/>
          </a:p>
        </p:txBody>
      </p:sp>
    </p:spTree>
    <p:extLst>
      <p:ext uri="{BB962C8B-B14F-4D97-AF65-F5344CB8AC3E}">
        <p14:creationId xmlns:p14="http://schemas.microsoft.com/office/powerpoint/2010/main" val="1990902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347345" indent="-347345">
              <a:spcBef>
                <a:spcPts val="1000"/>
              </a:spcBef>
              <a:spcAft>
                <a:spcPts val="0"/>
              </a:spcAft>
            </a:pPr>
            <a:r>
              <a:rPr lang="ru-RU" dirty="0">
                <a:solidFill>
                  <a:srgbClr val="2A5010"/>
                </a:solidFill>
                <a:ea typeface="+mn-ea"/>
                <a:cs typeface="+mn-cs"/>
              </a:rPr>
              <a:t>В игре мы </a:t>
            </a:r>
            <a:r>
              <a:rPr lang="ru-RU" dirty="0" smtClean="0">
                <a:solidFill>
                  <a:srgbClr val="2A5010"/>
                </a:solidFill>
                <a:ea typeface="+mn-ea"/>
                <a:cs typeface="+mn-cs"/>
              </a:rPr>
              <a:t>наблюдаем: </a:t>
            </a:r>
            <a:r>
              <a:rPr lang="ru-RU" sz="2000" dirty="0">
                <a:latin typeface="Times New Roman"/>
                <a:ea typeface="Times New Roman"/>
              </a:rPr>
              <a:t/>
            </a:r>
            <a:br>
              <a:rPr lang="ru-RU" sz="2000" dirty="0">
                <a:latin typeface="Times New Roman"/>
                <a:ea typeface="Times New Roman"/>
              </a:rPr>
            </a:br>
            <a:endParaRPr lang="ru-RU" dirty="0"/>
          </a:p>
        </p:txBody>
      </p:sp>
      <p:sp>
        <p:nvSpPr>
          <p:cNvPr id="3" name="Объект 2"/>
          <p:cNvSpPr>
            <a:spLocks noGrp="1"/>
          </p:cNvSpPr>
          <p:nvPr>
            <p:ph idx="1"/>
          </p:nvPr>
        </p:nvSpPr>
        <p:spPr>
          <a:xfrm>
            <a:off x="508001" y="1988840"/>
            <a:ext cx="6800303" cy="4052523"/>
          </a:xfrm>
        </p:spPr>
        <p:txBody>
          <a:bodyPr>
            <a:normAutofit fontScale="85000" lnSpcReduction="10000"/>
          </a:bodyPr>
          <a:lstStyle/>
          <a:p>
            <a:pPr lvl="0">
              <a:buFont typeface="Wingdings 3"/>
              <a:buChar char=""/>
              <a:tabLst>
                <a:tab pos="457200" algn="l"/>
              </a:tabLst>
            </a:pPr>
            <a:r>
              <a:rPr lang="ru-RU" sz="3000" dirty="0">
                <a:solidFill>
                  <a:srgbClr val="2A5010"/>
                </a:solidFill>
              </a:rPr>
              <a:t>Как ребенок обращается с  предметами</a:t>
            </a:r>
            <a:endParaRPr lang="ru-RU" sz="3000" dirty="0">
              <a:latin typeface="Times New Roman"/>
              <a:ea typeface="Times New Roman"/>
            </a:endParaRPr>
          </a:p>
          <a:p>
            <a:pPr lvl="0">
              <a:buFont typeface="Wingdings 3"/>
              <a:buChar char=""/>
              <a:tabLst>
                <a:tab pos="457200" algn="l"/>
              </a:tabLst>
            </a:pPr>
            <a:r>
              <a:rPr lang="ru-RU" sz="3000" dirty="0">
                <a:solidFill>
                  <a:srgbClr val="2A5010"/>
                </a:solidFill>
              </a:rPr>
              <a:t>Взаимодействие с другими детьми</a:t>
            </a:r>
            <a:endParaRPr lang="ru-RU" sz="3000" dirty="0">
              <a:latin typeface="Times New Roman"/>
              <a:ea typeface="Times New Roman"/>
            </a:endParaRPr>
          </a:p>
          <a:p>
            <a:pPr lvl="0">
              <a:buFont typeface="Wingdings 3"/>
              <a:buChar char=""/>
              <a:tabLst>
                <a:tab pos="457200" algn="l"/>
              </a:tabLst>
            </a:pPr>
            <a:r>
              <a:rPr lang="ru-RU" sz="3000" dirty="0">
                <a:solidFill>
                  <a:srgbClr val="2A5010"/>
                </a:solidFill>
              </a:rPr>
              <a:t>Развития сюжета</a:t>
            </a:r>
            <a:endParaRPr lang="ru-RU" sz="3000" dirty="0">
              <a:latin typeface="Times New Roman"/>
              <a:ea typeface="Times New Roman"/>
            </a:endParaRPr>
          </a:p>
          <a:p>
            <a:pPr lvl="0">
              <a:buFont typeface="Wingdings 3"/>
              <a:buChar char=""/>
              <a:tabLst>
                <a:tab pos="457200" algn="l"/>
              </a:tabLst>
            </a:pPr>
            <a:r>
              <a:rPr lang="ru-RU" sz="3000" dirty="0">
                <a:solidFill>
                  <a:srgbClr val="2A5010"/>
                </a:solidFill>
              </a:rPr>
              <a:t>Длительность игры</a:t>
            </a:r>
            <a:endParaRPr lang="ru-RU" sz="3000" dirty="0">
              <a:latin typeface="Times New Roman"/>
              <a:ea typeface="Times New Roman"/>
            </a:endParaRPr>
          </a:p>
          <a:p>
            <a:pPr lvl="0">
              <a:buFont typeface="Wingdings 3"/>
              <a:buChar char=""/>
              <a:tabLst>
                <a:tab pos="457200" algn="l"/>
              </a:tabLst>
            </a:pPr>
            <a:r>
              <a:rPr lang="ru-RU" sz="3000" dirty="0">
                <a:solidFill>
                  <a:srgbClr val="2A5010"/>
                </a:solidFill>
              </a:rPr>
              <a:t>Какие роли</a:t>
            </a:r>
            <a:endParaRPr lang="ru-RU" sz="3000" dirty="0">
              <a:latin typeface="Times New Roman"/>
              <a:ea typeface="Times New Roman"/>
            </a:endParaRPr>
          </a:p>
          <a:p>
            <a:pPr lvl="0">
              <a:buFont typeface="Wingdings 3"/>
              <a:buChar char=""/>
              <a:tabLst>
                <a:tab pos="457200" algn="l"/>
              </a:tabLst>
            </a:pPr>
            <a:r>
              <a:rPr lang="ru-RU" sz="3000" dirty="0">
                <a:solidFill>
                  <a:srgbClr val="2A5010"/>
                </a:solidFill>
              </a:rPr>
              <a:t>Предмет деятельности </a:t>
            </a:r>
            <a:endParaRPr lang="ru-RU" sz="3000" dirty="0">
              <a:latin typeface="Times New Roman"/>
              <a:ea typeface="Times New Roman"/>
            </a:endParaRPr>
          </a:p>
          <a:p>
            <a:pPr lvl="0">
              <a:buFont typeface="Wingdings 3"/>
              <a:buChar char=""/>
              <a:tabLst>
                <a:tab pos="457200" algn="l"/>
              </a:tabLst>
            </a:pPr>
            <a:r>
              <a:rPr lang="ru-RU" sz="3000" dirty="0">
                <a:solidFill>
                  <a:srgbClr val="2A5010"/>
                </a:solidFill>
              </a:rPr>
              <a:t>Ориентация на взрослого </a:t>
            </a:r>
            <a:endParaRPr lang="ru-RU" sz="3000" dirty="0">
              <a:latin typeface="Times New Roman"/>
              <a:ea typeface="Times New Roman"/>
            </a:endParaRPr>
          </a:p>
          <a:p>
            <a:pPr lvl="0">
              <a:buFont typeface="Wingdings 3"/>
              <a:buChar char=""/>
              <a:tabLst>
                <a:tab pos="457200" algn="l"/>
              </a:tabLst>
            </a:pPr>
            <a:r>
              <a:rPr lang="ru-RU" sz="3000" dirty="0">
                <a:solidFill>
                  <a:srgbClr val="2A5010"/>
                </a:solidFill>
              </a:rPr>
              <a:t>Правила игры  </a:t>
            </a:r>
            <a:endParaRPr lang="ru-RU" sz="3000" dirty="0">
              <a:latin typeface="Times New Roman"/>
              <a:ea typeface="Times New Roman"/>
            </a:endParaRPr>
          </a:p>
          <a:p>
            <a:endParaRPr lang="ru-RU" dirty="0"/>
          </a:p>
        </p:txBody>
      </p:sp>
    </p:spTree>
    <p:extLst>
      <p:ext uri="{BB962C8B-B14F-4D97-AF65-F5344CB8AC3E}">
        <p14:creationId xmlns:p14="http://schemas.microsoft.com/office/powerpoint/2010/main" val="678793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8912" y="116632"/>
            <a:ext cx="7229431" cy="1468328"/>
          </a:xfrm>
        </p:spPr>
        <p:txBody>
          <a:bodyPr>
            <a:normAutofit/>
          </a:bodyPr>
          <a:lstStyle/>
          <a:p>
            <a:r>
              <a:rPr lang="ru-RU" sz="2800" b="1" dirty="0" smtClean="0"/>
              <a:t>Ситуации, когда необходимо применение педагогических позиций </a:t>
            </a:r>
            <a:br>
              <a:rPr lang="ru-RU" sz="2800" b="1" dirty="0" smtClean="0"/>
            </a:br>
            <a:r>
              <a:rPr lang="ru-RU" sz="2800" b="1" dirty="0" smtClean="0"/>
              <a:t>в игровой деятельности</a:t>
            </a:r>
            <a:endParaRPr lang="ru-RU" sz="2800" b="1" dirty="0"/>
          </a:p>
        </p:txBody>
      </p:sp>
      <p:sp>
        <p:nvSpPr>
          <p:cNvPr id="3" name="Содержимое 2"/>
          <p:cNvSpPr>
            <a:spLocks noGrp="1"/>
          </p:cNvSpPr>
          <p:nvPr>
            <p:ph idx="1"/>
          </p:nvPr>
        </p:nvSpPr>
        <p:spPr>
          <a:xfrm>
            <a:off x="210312" y="1556792"/>
            <a:ext cx="7314015" cy="5301208"/>
          </a:xfrm>
        </p:spPr>
        <p:txBody>
          <a:bodyPr>
            <a:normAutofit fontScale="92500"/>
          </a:bodyPr>
          <a:lstStyle/>
          <a:p>
            <a:r>
              <a:rPr lang="ru-RU" sz="2200" dirty="0" smtClean="0"/>
              <a:t>Образец нужен тогда, когда ребёнок совсем не умеет чего-либо либо, когда игра идёт долго и воспроизводятся игровые действия по нескольку раз</a:t>
            </a:r>
          </a:p>
          <a:p>
            <a:r>
              <a:rPr lang="ru-RU" sz="2200" dirty="0" smtClean="0"/>
              <a:t>Задавать вопросы уместно тогда, когда действие началось, но появился ступор или педагог видит, что могло бы быть разнообразнее (т.е есть предположение, что игра скоро станет скуднее). НО! Вопросы всегда разрушают игру. Важно всегда предполагать, действие, которое последует после ответа на вопрос, вернёт ли детей в игру и развернёт игру в более интересное русло. </a:t>
            </a:r>
          </a:p>
          <a:p>
            <a:r>
              <a:rPr lang="ru-RU" sz="2200" dirty="0" smtClean="0"/>
              <a:t>Показывать возможности многофункционального материала тогда, когда детям не хватает атрибутов, когда не видят, что можно внести в игру, чтобы двигать сюжет, когда не изготавливают атрибуты. Т.е. всегда.</a:t>
            </a:r>
          </a:p>
          <a:p>
            <a:endParaRPr lang="ru-RU" sz="2000" dirty="0" smtClean="0"/>
          </a:p>
          <a:p>
            <a:endParaRPr lang="ru-RU" dirty="0"/>
          </a:p>
        </p:txBody>
      </p:sp>
    </p:spTree>
    <p:extLst>
      <p:ext uri="{BB962C8B-B14F-4D97-AF65-F5344CB8AC3E}">
        <p14:creationId xmlns:p14="http://schemas.microsoft.com/office/powerpoint/2010/main" val="2867716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4294967295"/>
            <p:extLst>
              <p:ext uri="{D42A27DB-BD31-4B8C-83A1-F6EECF244321}">
                <p14:modId xmlns:p14="http://schemas.microsoft.com/office/powerpoint/2010/main" val="249080809"/>
              </p:ext>
            </p:extLst>
          </p:nvPr>
        </p:nvGraphicFramePr>
        <p:xfrm>
          <a:off x="1115616" y="908720"/>
          <a:ext cx="7128797" cy="5112562"/>
        </p:xfrm>
        <a:graphic>
          <a:graphicData uri="http://schemas.openxmlformats.org/drawingml/2006/table">
            <a:tbl>
              <a:tblPr/>
              <a:tblGrid>
                <a:gridCol w="548369"/>
                <a:gridCol w="548369"/>
                <a:gridCol w="548369"/>
                <a:gridCol w="548369"/>
                <a:gridCol w="548369"/>
                <a:gridCol w="548369"/>
                <a:gridCol w="548369"/>
                <a:gridCol w="548369"/>
                <a:gridCol w="548369"/>
                <a:gridCol w="548369"/>
                <a:gridCol w="548369"/>
                <a:gridCol w="548369"/>
                <a:gridCol w="548369"/>
              </a:tblGrid>
              <a:tr h="365183">
                <a:tc>
                  <a:txBody>
                    <a:bodyPr/>
                    <a:lstStyle/>
                    <a:p>
                      <a:pPr algn="l" fontAlgn="b"/>
                      <a:endParaRPr lang="ru-RU" sz="1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r" fontAlgn="b"/>
                      <a:r>
                        <a:rPr lang="ru-RU" sz="1400" b="0" i="0" u="none" strike="noStrike">
                          <a:solidFill>
                            <a:srgbClr val="000000"/>
                          </a:solidFill>
                          <a:effectLst/>
                          <a:latin typeface="Times New Roman"/>
                        </a:rPr>
                        <a:t>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b"/>
                      <a:r>
                        <a:rPr lang="ru-RU" sz="2000" b="0" i="0" u="none" strike="noStrike" dirty="0">
                          <a:solidFill>
                            <a:srgbClr val="000000"/>
                          </a:solidFill>
                          <a:effectLst/>
                          <a:latin typeface="Times New Roman"/>
                        </a:rPr>
                        <a:t>л</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83">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r" fontAlgn="b"/>
                      <a:r>
                        <a:rPr lang="ru-RU" sz="1400" b="1" i="0" u="none" strike="noStrike">
                          <a:solidFill>
                            <a:srgbClr val="000000"/>
                          </a:solidFill>
                          <a:effectLst/>
                          <a:latin typeface="Times New Roman"/>
                        </a:rPr>
                        <a:t>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ru-RU" sz="2000" b="0" i="0" u="none" strike="noStrike" dirty="0">
                          <a:solidFill>
                            <a:srgbClr val="000000"/>
                          </a:solidFill>
                          <a:effectLst/>
                          <a:latin typeface="Times New Roman"/>
                        </a:rPr>
                        <a:t>и</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83">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с</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ru-RU" sz="2000" b="0" i="0" u="none" strike="noStrike" dirty="0">
                          <a:solidFill>
                            <a:srgbClr val="000000"/>
                          </a:solidFill>
                          <a:effectLst/>
                          <a:latin typeface="Times New Roman"/>
                        </a:rPr>
                        <a:t>ч</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83">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r" fontAlgn="b"/>
                      <a:r>
                        <a:rPr lang="ru-RU" sz="1400" b="1" i="0" u="none" strike="noStrike">
                          <a:solidFill>
                            <a:srgbClr val="000000"/>
                          </a:solidFill>
                          <a:effectLst/>
                          <a:latin typeface="Times New Roman"/>
                        </a:rPr>
                        <a:t>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ctr" fontAlgn="b"/>
                      <a:r>
                        <a:rPr lang="ru-RU" sz="2000" b="0" i="0" u="none" strike="noStrike" dirty="0">
                          <a:solidFill>
                            <a:srgbClr val="000000"/>
                          </a:solidFill>
                          <a:effectLst/>
                          <a:latin typeface="Times New Roman"/>
                        </a:rPr>
                        <a:t>р</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л</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ь</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ru-RU" sz="2000" b="0" i="0" u="none" strike="noStrike" dirty="0">
                          <a:solidFill>
                            <a:srgbClr val="000000"/>
                          </a:solidFill>
                          <a:effectLst/>
                          <a:latin typeface="Times New Roman"/>
                        </a:rPr>
                        <a:t>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83">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r" fontAlgn="b"/>
                      <a:r>
                        <a:rPr lang="ru-RU" sz="1400" b="1" i="0" u="none" strike="noStrike">
                          <a:solidFill>
                            <a:srgbClr val="000000"/>
                          </a:solidFill>
                          <a:effectLst/>
                          <a:latin typeface="Times New Roman"/>
                        </a:rPr>
                        <a:t>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2000" b="0" i="0" u="none" strike="noStrike" dirty="0">
                          <a:solidFill>
                            <a:srgbClr val="000000"/>
                          </a:solidFill>
                          <a:effectLst/>
                          <a:latin typeface="Times New Roman"/>
                        </a:rPr>
                        <a:t>ц</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83">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ru-RU" sz="2000" b="0" i="0" u="none" strike="noStrike" dirty="0">
                          <a:solidFill>
                            <a:srgbClr val="000000"/>
                          </a:solidFill>
                          <a:effectLst/>
                          <a:latin typeface="Times New Roman"/>
                        </a:rPr>
                        <a:t>с</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r" fontAlgn="b"/>
                      <a:r>
                        <a:rPr lang="ru-RU" sz="1400" b="1" i="0" u="none" strike="noStrike">
                          <a:solidFill>
                            <a:srgbClr val="000000"/>
                          </a:solidFill>
                          <a:effectLst/>
                          <a:latin typeface="Times New Roman"/>
                        </a:rPr>
                        <a:t>6</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ctr" fontAlgn="b"/>
                      <a:r>
                        <a:rPr lang="ru-RU" sz="2000" b="0" i="0" u="none" strike="noStrike" dirty="0">
                          <a:solidFill>
                            <a:srgbClr val="000000"/>
                          </a:solidFill>
                          <a:effectLst/>
                          <a:latin typeface="Times New Roman"/>
                        </a:rPr>
                        <a:t>и</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р</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с</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83">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р</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400" b="1" i="0" u="none" strike="noStrike">
                          <a:solidFill>
                            <a:srgbClr val="000000"/>
                          </a:solidFill>
                          <a:effectLst/>
                          <a:latin typeface="Times New Roman"/>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83">
                <a:tc>
                  <a:txBody>
                    <a:bodyPr/>
                    <a:lstStyle/>
                    <a:p>
                      <a:pPr algn="r" fontAlgn="b"/>
                      <a:r>
                        <a:rPr lang="ru-RU" sz="1400" b="1" i="0" u="none" strike="noStrike">
                          <a:solidFill>
                            <a:srgbClr val="000000"/>
                          </a:solidFill>
                          <a:effectLst/>
                          <a:latin typeface="Times New Roman"/>
                        </a:rPr>
                        <a:t>7</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ctr" fontAlgn="b"/>
                      <a:r>
                        <a:rPr lang="ru-RU" sz="2000" b="0" i="0" u="none" strike="noStrike" dirty="0">
                          <a:solidFill>
                            <a:srgbClr val="000000"/>
                          </a:solidFill>
                          <a:effectLst/>
                          <a:latin typeface="Times New Roman"/>
                        </a:rPr>
                        <a:t>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л</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ь</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с</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ь</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183">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д</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и</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2000" b="0" i="0" u="none" strike="noStrike" dirty="0">
                          <a:solidFill>
                            <a:srgbClr val="000000"/>
                          </a:solidFill>
                          <a:effectLst/>
                          <a:latin typeface="Times New Roman"/>
                        </a:rPr>
                        <a:t>ю</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365183">
                <a:tc>
                  <a:txBody>
                    <a:bodyPr/>
                    <a:lstStyle/>
                    <a:p>
                      <a:pPr algn="r" fontAlgn="b"/>
                      <a:r>
                        <a:rPr lang="ru-RU" sz="1400" b="1" i="0" u="none" strike="noStrike">
                          <a:solidFill>
                            <a:srgbClr val="000000"/>
                          </a:solidFill>
                          <a:effectLst/>
                          <a:latin typeface="Times New Roman"/>
                        </a:rPr>
                        <a:t>8</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ctr" fontAlgn="b"/>
                      <a:r>
                        <a:rPr lang="ru-RU" sz="2000" b="0" i="0" u="none" strike="noStrike" dirty="0">
                          <a:solidFill>
                            <a:srgbClr val="000000"/>
                          </a:solidFill>
                          <a:effectLst/>
                          <a:latin typeface="Times New Roman"/>
                        </a:rPr>
                        <a:t>ф</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з</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и</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ru-RU" sz="2000" b="0" i="0" u="none" strike="noStrike" dirty="0">
                          <a:solidFill>
                            <a:srgbClr val="000000"/>
                          </a:solidFill>
                          <a:effectLst/>
                          <a:latin typeface="Times New Roman"/>
                        </a:rPr>
                        <a:t>ж</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r>
              <a:tr h="365183">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2000" b="0" i="0" u="none" strike="noStrike" dirty="0">
                          <a:solidFill>
                            <a:srgbClr val="000000"/>
                          </a:solidFill>
                          <a:effectLst/>
                          <a:latin typeface="Times New Roman"/>
                        </a:rPr>
                        <a:t>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ru-RU" sz="2000" b="0" i="0" u="none" strike="noStrike" dirty="0">
                          <a:solidFill>
                            <a:srgbClr val="000000"/>
                          </a:solidFill>
                          <a:effectLst/>
                          <a:latin typeface="Times New Roman"/>
                        </a:rPr>
                        <a:t>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r>
              <a:tr h="365183">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ru-RU" sz="2000" b="0" i="0" u="none" strike="noStrike" dirty="0">
                          <a:solidFill>
                            <a:srgbClr val="000000"/>
                          </a:solidFill>
                          <a:effectLst/>
                          <a:latin typeface="Times New Roman"/>
                        </a:rPr>
                        <a:t>ц</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a:noFill/>
                    </a:lnT>
                    <a:lnB>
                      <a:noFill/>
                    </a:lnB>
                  </a:tcPr>
                </a:tc>
              </a:tr>
              <a:tr h="365183">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r" fontAlgn="b"/>
                      <a:r>
                        <a:rPr lang="ru-RU" sz="1400" b="1" i="0" u="none" strike="noStrike">
                          <a:solidFill>
                            <a:srgbClr val="000000"/>
                          </a:solidFill>
                          <a:effectLst/>
                          <a:latin typeface="Times New Roman"/>
                        </a:rPr>
                        <a:t>9</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ctr" fontAlgn="b"/>
                      <a:r>
                        <a:rPr lang="ru-RU" sz="2000" b="0" i="0" u="none" strike="noStrike" dirty="0">
                          <a:solidFill>
                            <a:srgbClr val="000000"/>
                          </a:solidFill>
                          <a:effectLst/>
                          <a:latin typeface="Times New Roman"/>
                        </a:rPr>
                        <a:t>и</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г</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р</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Times New Roman"/>
                        </a:rPr>
                        <a:t>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r>
              <a:tr h="365183">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ru-RU" sz="2000" b="0" i="0" u="none" strike="noStrike" dirty="0">
                          <a:solidFill>
                            <a:srgbClr val="000000"/>
                          </a:solidFill>
                          <a:effectLst/>
                          <a:latin typeface="Times New Roman"/>
                        </a:rPr>
                        <a:t>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522291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6"/>
          <p:cNvSpPr>
            <a:spLocks noChangeArrowheads="1"/>
          </p:cNvSpPr>
          <p:nvPr/>
        </p:nvSpPr>
        <p:spPr bwMode="auto">
          <a:xfrm>
            <a:off x="1232535" y="925195"/>
            <a:ext cx="685800" cy="616585"/>
          </a:xfrm>
          <a:prstGeom prst="flowChartExtra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3" name="Rectangle 27"/>
          <p:cNvSpPr>
            <a:spLocks noChangeArrowheads="1"/>
          </p:cNvSpPr>
          <p:nvPr/>
        </p:nvSpPr>
        <p:spPr bwMode="auto">
          <a:xfrm>
            <a:off x="1232535" y="1530350"/>
            <a:ext cx="685800" cy="1371600"/>
          </a:xfrm>
          <a:prstGeom prst="rect">
            <a:avLst/>
          </a:prstGeom>
          <a:solidFill>
            <a:srgbClr val="00CCFF"/>
          </a:solidFill>
          <a:ln w="9525">
            <a:solidFill>
              <a:srgbClr val="000000"/>
            </a:solidFill>
            <a:miter lim="800000"/>
            <a:headEnd/>
            <a:tailEnd/>
          </a:ln>
        </p:spPr>
        <p:txBody>
          <a:bodyPr rot="0" vert="horz" wrap="square" lIns="91440" tIns="45720" rIns="91440" bIns="45720" anchor="t" anchorCtr="0" upright="1">
            <a:noAutofit/>
          </a:bodyPr>
          <a:lstStyle/>
          <a:p>
            <a:pPr algn="ctr"/>
            <a:endParaRPr lang="ru-RU"/>
          </a:p>
        </p:txBody>
      </p:sp>
      <p:sp>
        <p:nvSpPr>
          <p:cNvPr id="4" name="AutoShape 28"/>
          <p:cNvSpPr>
            <a:spLocks noChangeArrowheads="1"/>
          </p:cNvSpPr>
          <p:nvPr/>
        </p:nvSpPr>
        <p:spPr bwMode="auto">
          <a:xfrm>
            <a:off x="1232535" y="2651125"/>
            <a:ext cx="685800" cy="342900"/>
          </a:xfrm>
          <a:prstGeom prst="octagon">
            <a:avLst>
              <a:gd name="adj" fmla="val 2928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endParaRPr lang="ru-RU"/>
          </a:p>
        </p:txBody>
      </p:sp>
      <p:sp>
        <p:nvSpPr>
          <p:cNvPr id="5" name="Oval 29"/>
          <p:cNvSpPr>
            <a:spLocks noChangeArrowheads="1"/>
          </p:cNvSpPr>
          <p:nvPr/>
        </p:nvSpPr>
        <p:spPr bwMode="auto">
          <a:xfrm>
            <a:off x="1461135" y="2719705"/>
            <a:ext cx="152400" cy="131445"/>
          </a:xfrm>
          <a:prstGeom prst="ellipse">
            <a:avLst/>
          </a:prstGeom>
          <a:solidFill>
            <a:srgbClr val="00FFFF"/>
          </a:solidFill>
          <a:ln w="9525">
            <a:solidFill>
              <a:srgbClr val="000000"/>
            </a:solidFill>
            <a:round/>
            <a:headEnd/>
            <a:tailEnd/>
          </a:ln>
        </p:spPr>
        <p:txBody>
          <a:bodyPr rot="0" vert="horz" wrap="square" lIns="91440" tIns="45720" rIns="91440" bIns="45720" anchor="t" anchorCtr="0" upright="1">
            <a:noAutofit/>
          </a:bodyPr>
          <a:lstStyle/>
          <a:p>
            <a:pPr algn="ctr"/>
            <a:endParaRPr lang="ru-RU"/>
          </a:p>
        </p:txBody>
      </p:sp>
      <p:sp>
        <p:nvSpPr>
          <p:cNvPr id="6" name="AutoShape 30"/>
          <p:cNvSpPr>
            <a:spLocks noChangeArrowheads="1"/>
          </p:cNvSpPr>
          <p:nvPr/>
        </p:nvSpPr>
        <p:spPr bwMode="auto">
          <a:xfrm>
            <a:off x="1308735" y="1753870"/>
            <a:ext cx="457200" cy="502285"/>
          </a:xfrm>
          <a:prstGeom prst="sun">
            <a:avLst>
              <a:gd name="adj" fmla="val 25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endParaRPr lang="ru-RU"/>
          </a:p>
        </p:txBody>
      </p:sp>
      <p:sp>
        <p:nvSpPr>
          <p:cNvPr id="7" name="Rectangle 31"/>
          <p:cNvSpPr>
            <a:spLocks noChangeArrowheads="1"/>
          </p:cNvSpPr>
          <p:nvPr/>
        </p:nvSpPr>
        <p:spPr bwMode="auto">
          <a:xfrm>
            <a:off x="2223135" y="1530350"/>
            <a:ext cx="685800" cy="1371600"/>
          </a:xfrm>
          <a:prstGeom prst="rect">
            <a:avLst/>
          </a:prstGeom>
          <a:solidFill>
            <a:srgbClr val="00FF00"/>
          </a:solidFill>
          <a:ln w="9525">
            <a:solidFill>
              <a:srgbClr val="000000"/>
            </a:solidFill>
            <a:miter lim="800000"/>
            <a:headEnd/>
            <a:tailEnd/>
          </a:ln>
        </p:spPr>
        <p:txBody>
          <a:bodyPr rot="0" vert="horz" wrap="square" lIns="91440" tIns="45720" rIns="91440" bIns="45720" anchor="t" anchorCtr="0" upright="1">
            <a:noAutofit/>
          </a:bodyPr>
          <a:lstStyle/>
          <a:p>
            <a:pPr algn="ctr"/>
            <a:endParaRPr lang="ru-RU"/>
          </a:p>
        </p:txBody>
      </p:sp>
      <p:sp>
        <p:nvSpPr>
          <p:cNvPr id="8" name="Rectangle 32"/>
          <p:cNvSpPr>
            <a:spLocks noChangeArrowheads="1"/>
          </p:cNvSpPr>
          <p:nvPr/>
        </p:nvSpPr>
        <p:spPr bwMode="auto">
          <a:xfrm>
            <a:off x="3289935" y="1530350"/>
            <a:ext cx="685800" cy="1371600"/>
          </a:xfrm>
          <a:prstGeom prst="rect">
            <a:avLst/>
          </a:prstGeom>
          <a:solidFill>
            <a:srgbClr val="FFFF00"/>
          </a:solidFill>
          <a:ln w="9525">
            <a:solidFill>
              <a:srgbClr val="000000"/>
            </a:solidFill>
            <a:miter lim="800000"/>
            <a:headEnd/>
            <a:tailEnd/>
          </a:ln>
        </p:spPr>
        <p:txBody>
          <a:bodyPr rot="0" vert="horz" wrap="square" lIns="91440" tIns="45720" rIns="91440" bIns="45720" anchor="t" anchorCtr="0" upright="1">
            <a:noAutofit/>
          </a:bodyPr>
          <a:lstStyle/>
          <a:p>
            <a:pPr algn="ctr"/>
            <a:endParaRPr lang="ru-RU"/>
          </a:p>
        </p:txBody>
      </p:sp>
      <p:sp>
        <p:nvSpPr>
          <p:cNvPr id="9" name="Rectangle 33"/>
          <p:cNvSpPr>
            <a:spLocks noChangeArrowheads="1"/>
          </p:cNvSpPr>
          <p:nvPr/>
        </p:nvSpPr>
        <p:spPr bwMode="auto">
          <a:xfrm>
            <a:off x="4432935" y="1530350"/>
            <a:ext cx="685800" cy="1371600"/>
          </a:xfrm>
          <a:prstGeom prst="rect">
            <a:avLst/>
          </a:prstGeom>
          <a:solidFill>
            <a:srgbClr val="FF00FF"/>
          </a:solidFill>
          <a:ln w="9525">
            <a:solidFill>
              <a:srgbClr val="000000"/>
            </a:solidFill>
            <a:miter lim="800000"/>
            <a:headEnd/>
            <a:tailEnd/>
          </a:ln>
        </p:spPr>
        <p:txBody>
          <a:bodyPr rot="0" vert="horz" wrap="square" lIns="91440" tIns="45720" rIns="91440" bIns="45720" anchor="t" anchorCtr="0" upright="1">
            <a:noAutofit/>
          </a:bodyPr>
          <a:lstStyle/>
          <a:p>
            <a:pPr algn="ctr"/>
            <a:endParaRPr lang="ru-RU"/>
          </a:p>
        </p:txBody>
      </p:sp>
      <p:sp>
        <p:nvSpPr>
          <p:cNvPr id="10" name="AutoShape 34"/>
          <p:cNvSpPr>
            <a:spLocks noChangeArrowheads="1"/>
          </p:cNvSpPr>
          <p:nvPr/>
        </p:nvSpPr>
        <p:spPr bwMode="auto">
          <a:xfrm>
            <a:off x="2223135" y="2651125"/>
            <a:ext cx="685800" cy="342900"/>
          </a:xfrm>
          <a:prstGeom prst="octagon">
            <a:avLst>
              <a:gd name="adj" fmla="val 2928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endParaRPr lang="ru-RU"/>
          </a:p>
        </p:txBody>
      </p:sp>
      <p:sp>
        <p:nvSpPr>
          <p:cNvPr id="11" name="AutoShape 35"/>
          <p:cNvSpPr>
            <a:spLocks noChangeArrowheads="1"/>
          </p:cNvSpPr>
          <p:nvPr/>
        </p:nvSpPr>
        <p:spPr bwMode="auto">
          <a:xfrm>
            <a:off x="3289935" y="2651125"/>
            <a:ext cx="685800" cy="342900"/>
          </a:xfrm>
          <a:prstGeom prst="octagon">
            <a:avLst>
              <a:gd name="adj" fmla="val 2928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endParaRPr lang="ru-RU"/>
          </a:p>
        </p:txBody>
      </p:sp>
      <p:sp>
        <p:nvSpPr>
          <p:cNvPr id="12" name="AutoShape 36"/>
          <p:cNvSpPr>
            <a:spLocks noChangeArrowheads="1"/>
          </p:cNvSpPr>
          <p:nvPr/>
        </p:nvSpPr>
        <p:spPr bwMode="auto">
          <a:xfrm>
            <a:off x="4432935" y="2651125"/>
            <a:ext cx="685800" cy="342900"/>
          </a:xfrm>
          <a:prstGeom prst="octagon">
            <a:avLst>
              <a:gd name="adj" fmla="val 2928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endParaRPr lang="ru-RU"/>
          </a:p>
        </p:txBody>
      </p:sp>
      <p:sp>
        <p:nvSpPr>
          <p:cNvPr id="13" name="Oval 37"/>
          <p:cNvSpPr>
            <a:spLocks noChangeArrowheads="1"/>
          </p:cNvSpPr>
          <p:nvPr/>
        </p:nvSpPr>
        <p:spPr bwMode="auto">
          <a:xfrm>
            <a:off x="4661535" y="2719705"/>
            <a:ext cx="152400" cy="131445"/>
          </a:xfrm>
          <a:prstGeom prst="ellipse">
            <a:avLst/>
          </a:prstGeom>
          <a:solidFill>
            <a:srgbClr val="FF00FF"/>
          </a:solidFill>
          <a:ln w="9525">
            <a:solidFill>
              <a:srgbClr val="000000"/>
            </a:solidFill>
            <a:round/>
            <a:headEnd/>
            <a:tailEnd/>
          </a:ln>
        </p:spPr>
        <p:txBody>
          <a:bodyPr rot="0" vert="horz" wrap="square" lIns="91440" tIns="45720" rIns="91440" bIns="45720" anchor="t" anchorCtr="0" upright="1">
            <a:noAutofit/>
          </a:bodyPr>
          <a:lstStyle/>
          <a:p>
            <a:pPr algn="ctr"/>
            <a:endParaRPr lang="ru-RU"/>
          </a:p>
        </p:txBody>
      </p:sp>
      <p:sp>
        <p:nvSpPr>
          <p:cNvPr id="14" name="Oval 38"/>
          <p:cNvSpPr>
            <a:spLocks noChangeArrowheads="1"/>
          </p:cNvSpPr>
          <p:nvPr/>
        </p:nvSpPr>
        <p:spPr bwMode="auto">
          <a:xfrm>
            <a:off x="3518535" y="2719705"/>
            <a:ext cx="152400" cy="131445"/>
          </a:xfrm>
          <a:prstGeom prst="ellipse">
            <a:avLst/>
          </a:prstGeom>
          <a:solidFill>
            <a:srgbClr val="FFFF00"/>
          </a:solidFill>
          <a:ln w="9525">
            <a:solidFill>
              <a:srgbClr val="000000"/>
            </a:solidFill>
            <a:round/>
            <a:headEnd/>
            <a:tailEnd/>
          </a:ln>
        </p:spPr>
        <p:txBody>
          <a:bodyPr rot="0" vert="horz" wrap="square" lIns="91440" tIns="45720" rIns="91440" bIns="45720" anchor="t" anchorCtr="0" upright="1">
            <a:noAutofit/>
          </a:bodyPr>
          <a:lstStyle/>
          <a:p>
            <a:pPr algn="ctr"/>
            <a:endParaRPr lang="ru-RU"/>
          </a:p>
        </p:txBody>
      </p:sp>
      <p:sp>
        <p:nvSpPr>
          <p:cNvPr id="15" name="Oval 39"/>
          <p:cNvSpPr>
            <a:spLocks noChangeArrowheads="1"/>
          </p:cNvSpPr>
          <p:nvPr/>
        </p:nvSpPr>
        <p:spPr bwMode="auto">
          <a:xfrm>
            <a:off x="2451735" y="2719705"/>
            <a:ext cx="152400" cy="131445"/>
          </a:xfrm>
          <a:prstGeom prst="ellipse">
            <a:avLst/>
          </a:prstGeom>
          <a:solidFill>
            <a:srgbClr val="00FF00"/>
          </a:solidFill>
          <a:ln w="9525">
            <a:solidFill>
              <a:srgbClr val="000000"/>
            </a:solidFill>
            <a:round/>
            <a:headEnd/>
            <a:tailEnd/>
          </a:ln>
        </p:spPr>
        <p:txBody>
          <a:bodyPr rot="0" vert="horz" wrap="square" lIns="91440" tIns="45720" rIns="91440" bIns="45720" anchor="t" anchorCtr="0" upright="1">
            <a:noAutofit/>
          </a:bodyPr>
          <a:lstStyle/>
          <a:p>
            <a:pPr algn="ctr"/>
            <a:endParaRPr lang="ru-RU"/>
          </a:p>
        </p:txBody>
      </p:sp>
      <p:sp>
        <p:nvSpPr>
          <p:cNvPr id="16" name="AutoShape 40"/>
          <p:cNvSpPr>
            <a:spLocks noChangeArrowheads="1"/>
          </p:cNvSpPr>
          <p:nvPr/>
        </p:nvSpPr>
        <p:spPr bwMode="auto">
          <a:xfrm>
            <a:off x="4432935" y="925195"/>
            <a:ext cx="685800" cy="616585"/>
          </a:xfrm>
          <a:prstGeom prst="flowChartExtra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17" name="AutoShape 41"/>
          <p:cNvSpPr>
            <a:spLocks noChangeArrowheads="1"/>
          </p:cNvSpPr>
          <p:nvPr/>
        </p:nvSpPr>
        <p:spPr bwMode="auto">
          <a:xfrm>
            <a:off x="3289935" y="925195"/>
            <a:ext cx="685800" cy="616585"/>
          </a:xfrm>
          <a:prstGeom prst="flowChartExtra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18" name="AutoShape 42"/>
          <p:cNvSpPr>
            <a:spLocks noChangeArrowheads="1"/>
          </p:cNvSpPr>
          <p:nvPr/>
        </p:nvSpPr>
        <p:spPr bwMode="auto">
          <a:xfrm>
            <a:off x="2223135" y="925195"/>
            <a:ext cx="685800" cy="616585"/>
          </a:xfrm>
          <a:prstGeom prst="flowChartExtra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19" name="Oval 43"/>
          <p:cNvSpPr>
            <a:spLocks noChangeArrowheads="1"/>
          </p:cNvSpPr>
          <p:nvPr/>
        </p:nvSpPr>
        <p:spPr bwMode="auto">
          <a:xfrm>
            <a:off x="3442335" y="1868170"/>
            <a:ext cx="381000" cy="3765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ctr"/>
            <a:endParaRPr lang="ru-RU"/>
          </a:p>
        </p:txBody>
      </p:sp>
      <p:sp>
        <p:nvSpPr>
          <p:cNvPr id="20" name="Freeform 44"/>
          <p:cNvSpPr>
            <a:spLocks/>
          </p:cNvSpPr>
          <p:nvPr/>
        </p:nvSpPr>
        <p:spPr bwMode="auto">
          <a:xfrm>
            <a:off x="2223135" y="1753870"/>
            <a:ext cx="570230" cy="540385"/>
          </a:xfrm>
          <a:custGeom>
            <a:avLst/>
            <a:gdLst>
              <a:gd name="T0" fmla="*/ 396 w 898"/>
              <a:gd name="T1" fmla="*/ 489 h 851"/>
              <a:gd name="T2" fmla="*/ 436 w 898"/>
              <a:gd name="T3" fmla="*/ 429 h 851"/>
              <a:gd name="T4" fmla="*/ 516 w 898"/>
              <a:gd name="T5" fmla="*/ 509 h 851"/>
              <a:gd name="T6" fmla="*/ 396 w 898"/>
              <a:gd name="T7" fmla="*/ 549 h 851"/>
              <a:gd name="T8" fmla="*/ 376 w 898"/>
              <a:gd name="T9" fmla="*/ 469 h 851"/>
              <a:gd name="T10" fmla="*/ 396 w 898"/>
              <a:gd name="T11" fmla="*/ 389 h 851"/>
              <a:gd name="T12" fmla="*/ 456 w 898"/>
              <a:gd name="T13" fmla="*/ 369 h 851"/>
              <a:gd name="T14" fmla="*/ 656 w 898"/>
              <a:gd name="T15" fmla="*/ 389 h 851"/>
              <a:gd name="T16" fmla="*/ 576 w 898"/>
              <a:gd name="T17" fmla="*/ 689 h 851"/>
              <a:gd name="T18" fmla="*/ 316 w 898"/>
              <a:gd name="T19" fmla="*/ 669 h 851"/>
              <a:gd name="T20" fmla="*/ 296 w 898"/>
              <a:gd name="T21" fmla="*/ 609 h 851"/>
              <a:gd name="T22" fmla="*/ 256 w 898"/>
              <a:gd name="T23" fmla="*/ 469 h 851"/>
              <a:gd name="T24" fmla="*/ 396 w 898"/>
              <a:gd name="T25" fmla="*/ 189 h 851"/>
              <a:gd name="T26" fmla="*/ 896 w 898"/>
              <a:gd name="T27" fmla="*/ 329 h 851"/>
              <a:gd name="T28" fmla="*/ 876 w 898"/>
              <a:gd name="T29" fmla="*/ 649 h 851"/>
              <a:gd name="T30" fmla="*/ 696 w 898"/>
              <a:gd name="T31" fmla="*/ 749 h 851"/>
              <a:gd name="T32" fmla="*/ 76 w 898"/>
              <a:gd name="T33" fmla="*/ 689 h 851"/>
              <a:gd name="T34" fmla="*/ 16 w 898"/>
              <a:gd name="T35" fmla="*/ 569 h 851"/>
              <a:gd name="T36" fmla="*/ 36 w 898"/>
              <a:gd name="T37" fmla="*/ 229 h 851"/>
              <a:gd name="T38" fmla="*/ 156 w 898"/>
              <a:gd name="T39" fmla="*/ 149 h 851"/>
              <a:gd name="T40" fmla="*/ 216 w 898"/>
              <a:gd name="T41" fmla="*/ 109 h 851"/>
              <a:gd name="T42" fmla="*/ 456 w 898"/>
              <a:gd name="T43" fmla="*/ 29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8" h="851">
                <a:moveTo>
                  <a:pt x="396" y="489"/>
                </a:moveTo>
                <a:cubicBezTo>
                  <a:pt x="409" y="469"/>
                  <a:pt x="414" y="438"/>
                  <a:pt x="436" y="429"/>
                </a:cubicBezTo>
                <a:cubicBezTo>
                  <a:pt x="499" y="404"/>
                  <a:pt x="507" y="481"/>
                  <a:pt x="516" y="509"/>
                </a:cubicBezTo>
                <a:cubicBezTo>
                  <a:pt x="498" y="564"/>
                  <a:pt x="497" y="633"/>
                  <a:pt x="396" y="549"/>
                </a:cubicBezTo>
                <a:cubicBezTo>
                  <a:pt x="375" y="531"/>
                  <a:pt x="383" y="496"/>
                  <a:pt x="376" y="469"/>
                </a:cubicBezTo>
                <a:cubicBezTo>
                  <a:pt x="383" y="442"/>
                  <a:pt x="379" y="410"/>
                  <a:pt x="396" y="389"/>
                </a:cubicBezTo>
                <a:cubicBezTo>
                  <a:pt x="409" y="373"/>
                  <a:pt x="435" y="369"/>
                  <a:pt x="456" y="369"/>
                </a:cubicBezTo>
                <a:cubicBezTo>
                  <a:pt x="523" y="369"/>
                  <a:pt x="589" y="382"/>
                  <a:pt x="656" y="389"/>
                </a:cubicBezTo>
                <a:cubicBezTo>
                  <a:pt x="698" y="514"/>
                  <a:pt x="728" y="638"/>
                  <a:pt x="576" y="689"/>
                </a:cubicBezTo>
                <a:cubicBezTo>
                  <a:pt x="489" y="682"/>
                  <a:pt x="400" y="693"/>
                  <a:pt x="316" y="669"/>
                </a:cubicBezTo>
                <a:cubicBezTo>
                  <a:pt x="296" y="663"/>
                  <a:pt x="302" y="629"/>
                  <a:pt x="296" y="609"/>
                </a:cubicBezTo>
                <a:cubicBezTo>
                  <a:pt x="246" y="433"/>
                  <a:pt x="304" y="613"/>
                  <a:pt x="256" y="469"/>
                </a:cubicBezTo>
                <a:cubicBezTo>
                  <a:pt x="276" y="244"/>
                  <a:pt x="223" y="247"/>
                  <a:pt x="396" y="189"/>
                </a:cubicBezTo>
                <a:cubicBezTo>
                  <a:pt x="742" y="205"/>
                  <a:pt x="817" y="92"/>
                  <a:pt x="896" y="329"/>
                </a:cubicBezTo>
                <a:cubicBezTo>
                  <a:pt x="889" y="436"/>
                  <a:pt x="898" y="544"/>
                  <a:pt x="876" y="649"/>
                </a:cubicBezTo>
                <a:cubicBezTo>
                  <a:pt x="862" y="716"/>
                  <a:pt x="696" y="749"/>
                  <a:pt x="696" y="749"/>
                </a:cubicBezTo>
                <a:cubicBezTo>
                  <a:pt x="489" y="742"/>
                  <a:pt x="206" y="851"/>
                  <a:pt x="76" y="689"/>
                </a:cubicBezTo>
                <a:cubicBezTo>
                  <a:pt x="48" y="654"/>
                  <a:pt x="41" y="606"/>
                  <a:pt x="16" y="569"/>
                </a:cubicBezTo>
                <a:cubicBezTo>
                  <a:pt x="23" y="456"/>
                  <a:pt x="0" y="337"/>
                  <a:pt x="36" y="229"/>
                </a:cubicBezTo>
                <a:cubicBezTo>
                  <a:pt x="51" y="183"/>
                  <a:pt x="116" y="176"/>
                  <a:pt x="156" y="149"/>
                </a:cubicBezTo>
                <a:cubicBezTo>
                  <a:pt x="176" y="136"/>
                  <a:pt x="216" y="109"/>
                  <a:pt x="216" y="109"/>
                </a:cubicBezTo>
                <a:cubicBezTo>
                  <a:pt x="289" y="0"/>
                  <a:pt x="318" y="29"/>
                  <a:pt x="456" y="29"/>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endParaRPr lang="ru-RU"/>
          </a:p>
        </p:txBody>
      </p:sp>
      <p:sp>
        <p:nvSpPr>
          <p:cNvPr id="21" name="AutoShape 45"/>
          <p:cNvSpPr>
            <a:spLocks noChangeArrowheads="1"/>
          </p:cNvSpPr>
          <p:nvPr/>
        </p:nvSpPr>
        <p:spPr bwMode="auto">
          <a:xfrm>
            <a:off x="4509135" y="1868170"/>
            <a:ext cx="457200" cy="490855"/>
          </a:xfrm>
          <a:custGeom>
            <a:avLst/>
            <a:gdLst>
              <a:gd name="G0" fmla="+- 7781 0 0"/>
              <a:gd name="G1" fmla="+- 8778091 0 0"/>
              <a:gd name="G2" fmla="+- 0 0 8778091"/>
              <a:gd name="T0" fmla="*/ 0 256 1"/>
              <a:gd name="T1" fmla="*/ 180 256 1"/>
              <a:gd name="G3" fmla="+- 8778091 T0 T1"/>
              <a:gd name="T2" fmla="*/ 0 256 1"/>
              <a:gd name="T3" fmla="*/ 90 256 1"/>
              <a:gd name="G4" fmla="+- 8778091 T2 T3"/>
              <a:gd name="G5" fmla="*/ G4 2 1"/>
              <a:gd name="T4" fmla="*/ 90 256 1"/>
              <a:gd name="T5" fmla="*/ 0 256 1"/>
              <a:gd name="G6" fmla="+- 8778091 T4 T5"/>
              <a:gd name="G7" fmla="*/ G6 2 1"/>
              <a:gd name="G8" fmla="abs 877809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781"/>
              <a:gd name="G18" fmla="*/ 7781 1 2"/>
              <a:gd name="G19" fmla="+- G18 5400 0"/>
              <a:gd name="G20" fmla="cos G19 8778091"/>
              <a:gd name="G21" fmla="sin G19 8778091"/>
              <a:gd name="G22" fmla="+- G20 10800 0"/>
              <a:gd name="G23" fmla="+- G21 10800 0"/>
              <a:gd name="G24" fmla="+- 10800 0 G20"/>
              <a:gd name="G25" fmla="+- 7781 10800 0"/>
              <a:gd name="G26" fmla="?: G9 G17 G25"/>
              <a:gd name="G27" fmla="?: G9 0 21600"/>
              <a:gd name="G28" fmla="cos 10800 8778091"/>
              <a:gd name="G29" fmla="sin 10800 8778091"/>
              <a:gd name="G30" fmla="sin 7781 8778091"/>
              <a:gd name="G31" fmla="+- G28 10800 0"/>
              <a:gd name="G32" fmla="+- G29 10800 0"/>
              <a:gd name="G33" fmla="+- G30 10800 0"/>
              <a:gd name="G34" fmla="?: G4 0 G31"/>
              <a:gd name="G35" fmla="?: 8778091 G34 0"/>
              <a:gd name="G36" fmla="?: G6 G35 G31"/>
              <a:gd name="G37" fmla="+- 21600 0 G36"/>
              <a:gd name="G38" fmla="?: G4 0 G33"/>
              <a:gd name="G39" fmla="?: 8778091 G38 G32"/>
              <a:gd name="G40" fmla="?: G6 G39 0"/>
              <a:gd name="G41" fmla="?: G4 G32 21600"/>
              <a:gd name="G42" fmla="?: G6 G41 G33"/>
              <a:gd name="T12" fmla="*/ 10800 w 21600"/>
              <a:gd name="T13" fmla="*/ 0 h 21600"/>
              <a:gd name="T14" fmla="*/ 4352 w 21600"/>
              <a:gd name="T15" fmla="*/ 17489 h 21600"/>
              <a:gd name="T16" fmla="*/ 10800 w 21600"/>
              <a:gd name="T17" fmla="*/ 3019 h 21600"/>
              <a:gd name="T18" fmla="*/ 17248 w 21600"/>
              <a:gd name="T19" fmla="*/ 17489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6402"/>
                </a:moveTo>
                <a:cubicBezTo>
                  <a:pt x="3878" y="14935"/>
                  <a:pt x="3019" y="12913"/>
                  <a:pt x="3019" y="10800"/>
                </a:cubicBezTo>
                <a:cubicBezTo>
                  <a:pt x="3019" y="6502"/>
                  <a:pt x="6502" y="3019"/>
                  <a:pt x="10800" y="3019"/>
                </a:cubicBezTo>
                <a:cubicBezTo>
                  <a:pt x="15097" y="3019"/>
                  <a:pt x="18581" y="6502"/>
                  <a:pt x="18581" y="10800"/>
                </a:cubicBezTo>
                <a:cubicBezTo>
                  <a:pt x="18581" y="12913"/>
                  <a:pt x="17721" y="14935"/>
                  <a:pt x="16199" y="16402"/>
                </a:cubicBezTo>
                <a:lnTo>
                  <a:pt x="18294" y="18576"/>
                </a:lnTo>
                <a:cubicBezTo>
                  <a:pt x="20406" y="16540"/>
                  <a:pt x="21600" y="13733"/>
                  <a:pt x="21600" y="10800"/>
                </a:cubicBezTo>
                <a:cubicBezTo>
                  <a:pt x="21600" y="4835"/>
                  <a:pt x="16764" y="0"/>
                  <a:pt x="10800" y="0"/>
                </a:cubicBezTo>
                <a:cubicBezTo>
                  <a:pt x="4835" y="0"/>
                  <a:pt x="0" y="4835"/>
                  <a:pt x="0" y="10800"/>
                </a:cubicBezTo>
                <a:cubicBezTo>
                  <a:pt x="-1" y="13733"/>
                  <a:pt x="1193" y="16540"/>
                  <a:pt x="3305" y="18576"/>
                </a:cubicBezTo>
                <a:close/>
              </a:path>
            </a:pathLst>
          </a:cu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endParaRPr lang="ru-RU"/>
          </a:p>
        </p:txBody>
      </p:sp>
      <p:sp>
        <p:nvSpPr>
          <p:cNvPr id="22" name="AutoShape 46"/>
          <p:cNvSpPr>
            <a:spLocks noChangeArrowheads="1"/>
          </p:cNvSpPr>
          <p:nvPr/>
        </p:nvSpPr>
        <p:spPr bwMode="auto">
          <a:xfrm>
            <a:off x="1461135" y="925195"/>
            <a:ext cx="219075" cy="228600"/>
          </a:xfrm>
          <a:prstGeom prst="triangle">
            <a:avLst>
              <a:gd name="adj" fmla="val 50000"/>
            </a:avLst>
          </a:prstGeom>
          <a:solidFill>
            <a:srgbClr val="00FFFF"/>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23" name="AutoShape 47"/>
          <p:cNvSpPr>
            <a:spLocks noChangeArrowheads="1"/>
          </p:cNvSpPr>
          <p:nvPr/>
        </p:nvSpPr>
        <p:spPr bwMode="auto">
          <a:xfrm>
            <a:off x="4661535" y="925195"/>
            <a:ext cx="219075" cy="228600"/>
          </a:xfrm>
          <a:prstGeom prst="triangle">
            <a:avLst>
              <a:gd name="adj" fmla="val 50000"/>
            </a:avLst>
          </a:prstGeom>
          <a:solidFill>
            <a:srgbClr val="FF00FF"/>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24" name="AutoShape 48"/>
          <p:cNvSpPr>
            <a:spLocks noChangeArrowheads="1"/>
          </p:cNvSpPr>
          <p:nvPr/>
        </p:nvSpPr>
        <p:spPr bwMode="auto">
          <a:xfrm>
            <a:off x="3518535" y="925195"/>
            <a:ext cx="219075" cy="228600"/>
          </a:xfrm>
          <a:prstGeom prst="triangle">
            <a:avLst>
              <a:gd name="adj" fmla="val 50000"/>
            </a:avLst>
          </a:prstGeom>
          <a:solidFill>
            <a:srgbClr val="FFFF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25" name="AutoShape 49"/>
          <p:cNvSpPr>
            <a:spLocks noChangeArrowheads="1"/>
          </p:cNvSpPr>
          <p:nvPr/>
        </p:nvSpPr>
        <p:spPr bwMode="auto">
          <a:xfrm>
            <a:off x="2451735" y="925195"/>
            <a:ext cx="219075" cy="228600"/>
          </a:xfrm>
          <a:prstGeom prst="triangle">
            <a:avLst>
              <a:gd name="adj" fmla="val 50000"/>
            </a:avLst>
          </a:prstGeom>
          <a:solidFill>
            <a:srgbClr val="00FF00"/>
          </a:solidFill>
          <a:ln w="952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26" name="Rectangle 2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6"/>
          <p:cNvSpPr>
            <a:spLocks noChangeArrowheads="1"/>
          </p:cNvSpPr>
          <p:nvPr/>
        </p:nvSpPr>
        <p:spPr bwMode="auto">
          <a:xfrm>
            <a:off x="2286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Прямоугольник 29"/>
          <p:cNvSpPr/>
          <p:nvPr/>
        </p:nvSpPr>
        <p:spPr>
          <a:xfrm>
            <a:off x="1043608" y="3117456"/>
            <a:ext cx="5256584" cy="400110"/>
          </a:xfrm>
          <a:prstGeom prst="rect">
            <a:avLst/>
          </a:prstGeom>
        </p:spPr>
        <p:txBody>
          <a:bodyPr wrap="square">
            <a:spAutoFit/>
          </a:bodyPr>
          <a:lstStyle/>
          <a:p>
            <a:r>
              <a:rPr lang="ru-RU" sz="2000" b="1" dirty="0">
                <a:latin typeface="Times New Roman" panose="02020603050405020304" pitchFamily="18" charset="0"/>
                <a:cs typeface="Times New Roman" panose="02020603050405020304" pitchFamily="18" charset="0"/>
              </a:rPr>
              <a:t>Солнце  </a:t>
            </a:r>
            <a:r>
              <a:rPr lang="ru-RU" sz="2000" b="1" dirty="0" smtClean="0">
                <a:latin typeface="Times New Roman" panose="02020603050405020304" pitchFamily="18" charset="0"/>
                <a:cs typeface="Times New Roman" panose="02020603050405020304" pitchFamily="18" charset="0"/>
              </a:rPr>
              <a:t> Спираль       Круг      Дуга </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51241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Специфика  организации  развивающей предметно-пространственной среды с учетом ее">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3.xml><?xml version="1.0" encoding="utf-8"?>
<a:theme xmlns:a="http://schemas.openxmlformats.org/drawingml/2006/main" name="2_Специфика  организации  развивающей предметно-пространственной среды с учетом ее">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4.xml><?xml version="1.0" encoding="utf-8"?>
<a:theme xmlns:a="http://schemas.openxmlformats.org/drawingml/2006/main" name="3_Специфика  организации  развивающей предметно-пространственной среды с учетом ее">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5.xml><?xml version="1.0" encoding="utf-8"?>
<a:theme xmlns:a="http://schemas.openxmlformats.org/drawingml/2006/main" name="4_Специфика  организации  развивающей предметно-пространственной среды с учетом ее">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Solstice</Template>
  <TotalTime>230</TotalTime>
  <Words>610</Words>
  <Application>Microsoft Office PowerPoint</Application>
  <PresentationFormat>Экран (4:3)</PresentationFormat>
  <Paragraphs>148</Paragraphs>
  <Slides>15</Slides>
  <Notes>0</Notes>
  <HiddenSlides>0</HiddenSlides>
  <MMClips>0</MMClips>
  <ScaleCrop>false</ScaleCrop>
  <HeadingPairs>
    <vt:vector size="4" baseType="variant">
      <vt:variant>
        <vt:lpstr>Тема</vt:lpstr>
      </vt:variant>
      <vt:variant>
        <vt:i4>5</vt:i4>
      </vt:variant>
      <vt:variant>
        <vt:lpstr>Заголовки слайдов</vt:lpstr>
      </vt:variant>
      <vt:variant>
        <vt:i4>15</vt:i4>
      </vt:variant>
    </vt:vector>
  </HeadingPairs>
  <TitlesOfParts>
    <vt:vector size="20" baseType="lpstr">
      <vt:lpstr>Солнцестояние</vt:lpstr>
      <vt:lpstr>1_Специфика  организации  развивающей предметно-пространственной среды с учетом ее</vt:lpstr>
      <vt:lpstr>2_Специфика  организации  развивающей предметно-пространственной среды с учетом ее</vt:lpstr>
      <vt:lpstr>3_Специфика  организации  развивающей предметно-пространственной среды с учетом ее</vt:lpstr>
      <vt:lpstr>4_Специфика  организации  развивающей предметно-пространственной среды с учетом ее</vt:lpstr>
      <vt:lpstr>Игра как приоритетное средство развития дошкольников</vt:lpstr>
      <vt:lpstr>Презентация PowerPoint</vt:lpstr>
      <vt:lpstr>Требования к компетентностям педагога относительно детской игровой деятельности</vt:lpstr>
      <vt:lpstr>Необходимые условия для игры, которая стимулирует инициативное действие </vt:lpstr>
      <vt:lpstr>Педагогические позиции в игре</vt:lpstr>
      <vt:lpstr>В игре мы наблюдаем:  </vt:lpstr>
      <vt:lpstr>Ситуации, когда необходимо применение педагогических позиций  в игровой деятельности</vt:lpstr>
      <vt:lpstr>Презентация PowerPoint</vt:lpstr>
      <vt:lpstr>Презентация PowerPoint</vt:lpstr>
      <vt:lpstr>Критерии </vt:lpstr>
      <vt:lpstr>Вредные мультфильмы:</vt:lpstr>
      <vt:lpstr>Перечень рекомендованных мультфильмов</vt:lpstr>
      <vt:lpstr>Перечень рекомендованных мультфильмов</vt:lpstr>
      <vt:lpstr>Синквейн </vt:lpstr>
      <vt:lpstr>Творческих успехов!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Игра как условие развития  инициативности и самостоятельности</dc:title>
  <dc:creator>nina</dc:creator>
  <cp:lastModifiedBy>new</cp:lastModifiedBy>
  <cp:revision>31</cp:revision>
  <dcterms:created xsi:type="dcterms:W3CDTF">2017-12-18T13:19:48Z</dcterms:created>
  <dcterms:modified xsi:type="dcterms:W3CDTF">2017-12-21T03:49:13Z</dcterms:modified>
</cp:coreProperties>
</file>