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9" r:id="rId2"/>
    <p:sldMasterId id="2147483744" r:id="rId3"/>
    <p:sldMasterId id="2147483759" r:id="rId4"/>
    <p:sldMasterId id="2147483774" r:id="rId5"/>
    <p:sldMasterId id="2147483819" r:id="rId6"/>
    <p:sldMasterId id="2147483849" r:id="rId7"/>
    <p:sldMasterId id="2147483861" r:id="rId8"/>
  </p:sldMasterIdLst>
  <p:sldIdLst>
    <p:sldId id="256" r:id="rId9"/>
    <p:sldId id="257" r:id="rId10"/>
    <p:sldId id="269" r:id="rId11"/>
    <p:sldId id="271" r:id="rId12"/>
    <p:sldId id="275" r:id="rId13"/>
    <p:sldId id="273" r:id="rId14"/>
    <p:sldId id="277" r:id="rId15"/>
    <p:sldId id="298" r:id="rId16"/>
    <p:sldId id="282" r:id="rId17"/>
    <p:sldId id="267" r:id="rId18"/>
    <p:sldId id="278" r:id="rId19"/>
    <p:sldId id="279" r:id="rId20"/>
    <p:sldId id="281" r:id="rId21"/>
    <p:sldId id="280" r:id="rId22"/>
    <p:sldId id="283" r:id="rId23"/>
    <p:sldId id="285" r:id="rId24"/>
    <p:sldId id="286" r:id="rId25"/>
    <p:sldId id="288" r:id="rId26"/>
    <p:sldId id="289" r:id="rId27"/>
    <p:sldId id="290" r:id="rId28"/>
    <p:sldId id="292" r:id="rId29"/>
    <p:sldId id="293" r:id="rId30"/>
    <p:sldId id="294" r:id="rId31"/>
    <p:sldId id="295" r:id="rId32"/>
    <p:sldId id="296" r:id="rId33"/>
    <p:sldId id="297" r:id="rId34"/>
    <p:sldId id="261" r:id="rId35"/>
    <p:sldId id="262" r:id="rId36"/>
    <p:sldId id="263" r:id="rId37"/>
    <p:sldId id="264" r:id="rId38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500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6649187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07979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334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22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222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223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2C5102-8467-4297-96ED-266CE4DBEE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Click to edit Master title style</a:t>
            </a:r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9438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86CE46-C1B7-449E-809A-17A778A40E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419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70874B-6936-48B6-9A28-69FA5D9B64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203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A2F47-80EB-4C04-946B-1AB2BF45A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000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DA9A3-B0CC-430A-9A36-8F97E67A1D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7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6D0927-C90F-4CA6-9D1A-5B5A882DE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3096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93D8A-EBCA-4796-94C7-82B02CF802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91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5C1461-C642-4FD3-84F2-AC47F62E06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3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A186D5-8951-4933-B075-7F0A045FC9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7462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783667-DDAF-4876-9314-B911066085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69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BFE86-8201-4B73-8254-087F98A173A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46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C3D224-A345-4D90-BAFF-8283BD8FAC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65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F13742-3D3F-4D25-8E27-29D040DA18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17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CE8961-FB27-4383-84E4-C1986B66C0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815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22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222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223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2C5102-8467-4297-96ED-266CE4DBEE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Click to edit Master title style</a:t>
            </a:r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70422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86CE46-C1B7-449E-809A-17A778A40E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68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70874B-6936-48B6-9A28-69FA5D9B64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106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A2F47-80EB-4C04-946B-1AB2BF45A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36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DA9A3-B0CC-430A-9A36-8F97E67A1D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15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6D0927-C90F-4CA6-9D1A-5B5A882DE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24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93D8A-EBCA-4796-94C7-82B02CF802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758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5C1461-C642-4FD3-84F2-AC47F62E06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0954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A186D5-8951-4933-B075-7F0A045FC9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44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783667-DDAF-4876-9314-B911066085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582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BFE86-8201-4B73-8254-087F98A173A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7312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C3D224-A345-4D90-BAFF-8283BD8FAC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56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F13742-3D3F-4D25-8E27-29D040DA18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606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CE8961-FB27-4383-84E4-C1986B66C0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86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22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222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223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2C5102-8467-4297-96ED-266CE4DBEE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Click to edit Master title style</a:t>
            </a:r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1352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86CE46-C1B7-449E-809A-17A778A40E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37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70874B-6936-48B6-9A28-69FA5D9B64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051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A2F47-80EB-4C04-946B-1AB2BF45A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954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DA9A3-B0CC-430A-9A36-8F97E67A1D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0153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6D0927-C90F-4CA6-9D1A-5B5A882DE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031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93D8A-EBCA-4796-94C7-82B02CF802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75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5C1461-C642-4FD3-84F2-AC47F62E06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0751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A186D5-8951-4933-B075-7F0A045FC9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7627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783667-DDAF-4876-9314-B911066085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50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BFE86-8201-4B73-8254-087F98A173A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4236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C3D224-A345-4D90-BAFF-8283BD8FAC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4342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F13742-3D3F-4D25-8E27-29D040DA18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1891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CE8961-FB27-4383-84E4-C1986B66C0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138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22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222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223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2C5102-8467-4297-96ED-266CE4DBEE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Click to edit Master title style</a:t>
            </a:r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5980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86CE46-C1B7-449E-809A-17A778A40E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99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70874B-6936-48B6-9A28-69FA5D9B64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99411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A2F47-80EB-4C04-946B-1AB2BF45A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754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DA9A3-B0CC-430A-9A36-8F97E67A1D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75348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6D0927-C90F-4CA6-9D1A-5B5A882DE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256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93D8A-EBCA-4796-94C7-82B02CF802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673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5C1461-C642-4FD3-84F2-AC47F62E06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367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A186D5-8951-4933-B075-7F0A045FC9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74203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783667-DDAF-4876-9314-B911066085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571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BFE86-8201-4B73-8254-087F98A173A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3945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C3D224-A345-4D90-BAFF-8283BD8FAC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312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F13742-3D3F-4D25-8E27-29D040DA18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6784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CE8961-FB27-4383-84E4-C1986B66C0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2910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2227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2228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52229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52230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1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2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3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4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5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6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7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8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2239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altLang="ru-RU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52240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1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2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2C5102-8467-4297-96ED-266CE4DBEEB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22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Click to edit Master title style</a:t>
            </a:r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352781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D86CE46-C1B7-449E-809A-17A778A40E8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7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70874B-6936-48B6-9A28-69FA5D9B648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34280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26A2F47-80EB-4C04-946B-1AB2BF45A3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8707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9CDA9A3-B0CC-430A-9A36-8F97E67A1DA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192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6D0927-C90F-4CA6-9D1A-5B5A882DEE9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447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C93D8A-EBCA-4796-94C7-82B02CF8029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73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5C1461-C642-4FD3-84F2-AC47F62E06E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4061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A186D5-8951-4933-B075-7F0A045FC9F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0898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783667-DDAF-4876-9314-B911066085A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017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44BFE86-8201-4B73-8254-087F98A173A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956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1C3D224-A345-4D90-BAFF-8283BD8FAC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77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7F13742-3D3F-4D25-8E27-29D040DA18E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550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7CE8961-FB27-4383-84E4-C1986B66C0A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056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864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689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5129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32269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524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1771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13956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None/>
            </a:pPr>
            <a:endParaRPr lang="en-US" sz="3200">
              <a:solidFill>
                <a:prstClr val="black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752034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51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1295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9523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987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439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2521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579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32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6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B69E53-FDE8-4129-94E1-F27C780A4F9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5121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0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B69E53-FDE8-4129-94E1-F27C780A4F9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5121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4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B69E53-FDE8-4129-94E1-F27C780A4F9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5121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84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B69E53-FDE8-4129-94E1-F27C780A4F9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5121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8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B69E53-FDE8-4129-94E1-F27C780A4F9D}" type="slidenum">
              <a:rPr lang="ru-RU" alt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512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666699"/>
                </a:solidFill>
              </a:endParaRPr>
            </a:p>
          </p:txBody>
        </p:sp>
        <p:sp>
          <p:nvSpPr>
            <p:cNvPr id="512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  <p:sp>
          <p:nvSpPr>
            <p:cNvPr id="512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altLang="ru-RU" smtClean="0">
                <a:solidFill>
                  <a:srgbClr val="9999CC"/>
                </a:solidFill>
              </a:endParaRPr>
            </a:p>
          </p:txBody>
        </p:sp>
      </p:grpSp>
      <p:sp>
        <p:nvSpPr>
          <p:cNvPr id="51214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title style</a:t>
            </a:r>
          </a:p>
        </p:txBody>
      </p:sp>
      <p:sp>
        <p:nvSpPr>
          <p:cNvPr id="5121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Click to edit Master text styles</a:t>
            </a:r>
          </a:p>
          <a:p>
            <a:pPr lvl="1"/>
            <a:r>
              <a:rPr lang="ru-RU" altLang="ru-RU" smtClean="0"/>
              <a:t>Second level</a:t>
            </a:r>
          </a:p>
          <a:p>
            <a:pPr lvl="2"/>
            <a:r>
              <a:rPr lang="ru-RU" altLang="ru-RU" smtClean="0"/>
              <a:t>Third level</a:t>
            </a:r>
          </a:p>
          <a:p>
            <a:pPr lvl="3"/>
            <a:r>
              <a:rPr lang="ru-RU" altLang="ru-RU" smtClean="0"/>
              <a:t>Fourth level</a:t>
            </a:r>
          </a:p>
          <a:p>
            <a:pPr lvl="4"/>
            <a:r>
              <a:rPr lang="ru-RU" altLang="ru-RU" smtClean="0"/>
              <a:t>Fifth level</a:t>
            </a:r>
          </a:p>
        </p:txBody>
      </p:sp>
      <p:sp>
        <p:nvSpPr>
          <p:cNvPr id="512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746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31.01.2019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0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1988840"/>
            <a:ext cx="7498080" cy="230425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b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дошкольном образовании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7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 b="1"/>
              <a:t>современные технологии дошкольного образования</a:t>
            </a:r>
            <a:r>
              <a:rPr lang="ru-RU" altLang="ru-RU" sz="4000"/>
              <a:t>: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ru-RU" altLang="ru-RU" sz="2400" dirty="0"/>
          </a:p>
          <a:p>
            <a:pPr>
              <a:lnSpc>
                <a:spcPct val="90000"/>
              </a:lnSpc>
            </a:pPr>
            <a:r>
              <a:rPr lang="ru-RU" altLang="ru-RU" sz="2400" dirty="0" err="1"/>
              <a:t>здоровьесберегающие</a:t>
            </a:r>
            <a:r>
              <a:rPr lang="ru-RU" altLang="ru-RU" sz="2400" dirty="0"/>
              <a:t> технологии;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технологии проектной деятельности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технология исследовательской деятельности</a:t>
            </a:r>
          </a:p>
          <a:p>
            <a:pPr>
              <a:lnSpc>
                <a:spcPct val="90000"/>
              </a:lnSpc>
            </a:pPr>
            <a:r>
              <a:rPr lang="ru-RU" altLang="ru-RU" sz="2400" i="1" dirty="0"/>
              <a:t> </a:t>
            </a:r>
            <a:r>
              <a:rPr lang="ru-RU" altLang="ru-RU" sz="2400" dirty="0"/>
              <a:t>информационно-коммуникационные технологии;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технология </a:t>
            </a:r>
            <a:r>
              <a:rPr lang="ru-RU" altLang="ru-RU" sz="2400" dirty="0"/>
              <a:t>портфолио дошкольника и воспитателя</a:t>
            </a:r>
          </a:p>
          <a:p>
            <a:pPr>
              <a:lnSpc>
                <a:spcPct val="90000"/>
              </a:lnSpc>
            </a:pPr>
            <a:r>
              <a:rPr lang="ru-RU" altLang="ru-RU" sz="2400" dirty="0"/>
              <a:t>игровая технология и др.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43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12776"/>
            <a:ext cx="7818072" cy="483562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организация педагогического процесса в форме различных педагогических игр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признак педагогической игры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игровой технологии – чётко поставленная цель обучения и соответствующие ей педагогические результаты, характеризующиеся учебно-познавательной направленностью.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«игровые педагогические технологии»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 достаточно обширную группу методов и приемов организации педагогического процесса в форме различных педагогических игр.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технологии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значительной степени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игровой средой.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05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Никитина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40535"/>
            <a:ext cx="3595219" cy="2696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021" y="1556792"/>
            <a:ext cx="3528392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3097"/>
            <a:ext cx="3567965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1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Дьенеша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489" y="1340768"/>
            <a:ext cx="7324823" cy="490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2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Палочки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Кюизенера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600635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29000"/>
            <a:ext cx="441649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3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s://galina-illarionova-69.edumsko.ru/uploads/19300/19257/section/577988/img6-1.jpg?152182693269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7488832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61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совет – общее собрание группы детей вместе с педагогами.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3" descr="C:\Users\Полина\Documents\магистратура\педунивер нов\Козлова\i_0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127" y="2767062"/>
            <a:ext cx="7146855" cy="361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664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Клубный час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7890080" cy="5256584"/>
          </a:xfrm>
        </p:spPr>
        <p:txBody>
          <a:bodyPr>
            <a:normAutofit fontScale="40000" lnSpcReduction="20000"/>
          </a:bodyPr>
          <a:lstStyle/>
          <a:p>
            <a:pPr marL="82296" indent="0">
              <a:buNone/>
            </a:pPr>
            <a:r>
              <a:rPr lang="ru-RU" sz="6000" b="1" i="1" u="sng" dirty="0" smtClean="0">
                <a:latin typeface="Times New Roman" pitchFamily="18" charset="0"/>
                <a:cs typeface="Times New Roman" pitchFamily="18" charset="0"/>
              </a:rPr>
              <a:t>Основные задачи </a:t>
            </a:r>
            <a:r>
              <a:rPr lang="ru-RU" sz="6000" b="1" u="sng" dirty="0" smtClean="0">
                <a:latin typeface="Times New Roman" pitchFamily="18" charset="0"/>
                <a:cs typeface="Times New Roman" pitchFamily="18" charset="0"/>
              </a:rPr>
              <a:t>«Клубного часа»: </a:t>
            </a:r>
          </a:p>
          <a:p>
            <a:r>
              <a:rPr lang="ru-RU" sz="53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оспитывать у детей самостоятельность, инициативу и ответственность;</a:t>
            </a:r>
          </a:p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развивать умения ориентироваться в пространстве;</a:t>
            </a:r>
          </a:p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воспитывать дружеские отношения между детьми различного возраста, уважительное отношение к окружающим;</a:t>
            </a:r>
          </a:p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развивать умения планировать свои действия и оценивать их результаты;</a:t>
            </a:r>
          </a:p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развивать умения вежливо выражать свою просьбу, благодарить за оказанную услугу;</a:t>
            </a:r>
          </a:p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развивать стремление выражать своё отношение к окружающему, самостоятельно находить для этого различные речевые средства;</a:t>
            </a:r>
          </a:p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развивать умения решать спорные вопросы и улаживать конфликты;</a:t>
            </a:r>
          </a:p>
          <a:p>
            <a:r>
              <a:rPr lang="ru-RU" sz="5300" dirty="0" smtClean="0">
                <a:latin typeface="Times New Roman" pitchFamily="18" charset="0"/>
                <a:cs typeface="Times New Roman" pitchFamily="18" charset="0"/>
              </a:rPr>
              <a:t>поощрять попытки ребёнка осознанно делиться с педагогом и другими детьми  разнообразными впечатлениями.</a:t>
            </a:r>
          </a:p>
          <a:p>
            <a:endParaRPr lang="ru-RU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9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и приемы: 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эвристические беседы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постановка и решение вопросов проблемного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моделирование (создание моделей об изменениях в неживой природе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опыты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наблюдения, эксперименты и фиксация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трудовая деятельность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игры, игровые обучающие и творчески развивающие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и др.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00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познавательно-исследовательской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2204864"/>
            <a:ext cx="7498080" cy="4043536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Опыты (экспериментирование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Коллекционирование (классификационная работа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50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818072" cy="4907632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греч. слово – означает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«мастерство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искусство»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«закон науки»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наука о мастерстве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совокупность приемов, применяемых в каком-либо деле, мастерстве, искусстве (толковый словарь).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педагогическая система, представленная в виде наборов педагогических приёмов.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54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Требования к компьютерным программам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ДОУ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Исследовательский характер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Легкость для самостоятельных занятий детей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Развитие широкого спектра навыков и представлений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Возрастное соответствие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Занимательность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indent="3606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Классификация </a:t>
            </a: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программ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Развитие воображения, мышления, памяти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Простейшие графические редакторы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Игры-путешествия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Обучение чтению, математике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82296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Использование мультимедийных презентаций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478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портфолио дошкольника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копилка личных достижений ребенка в разнообразных видах деятельности, его успехов, положительных эмоций, возможность еще раз пережить приятные моменты своей жизни, это своеобразный маршрут развития ребенка.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портфолио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в развитии творческого потенциала дошкольника.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558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988840"/>
            <a:ext cx="7498080" cy="425956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Портфолио-раскраска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традиционное, в виде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21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разделов портфолио     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(И. Руденко)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8034096" cy="5544616"/>
          </a:xfrm>
        </p:spPr>
        <p:txBody>
          <a:bodyPr>
            <a:no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 «Давайте познакомимся».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помещается фотография ребенка, указываются его фамилия и имя, номер группы; можно ввести рубрику «Я люблю...» («Мне нравит­ся...», «Обожаю, когда...»), в которой будут записаны ответы ребенка.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 «Я расту!».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 вносятся антропометрические данные (в художественно-графическом исполнении): «Вот я какой!», «Как я расту», «Я вырос», «Я большой».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 «Портрет моего ребенка».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помещаются сочинения родителей о своем малыше.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4 «Я мечтаю...».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фиксируются высказывания самого ребенка на предложение продолжить фразы: «Я мечтаю о...», «Я бы хотел быть...», «Я жду, когда...», «Я вижу себя...», «Я хочу видеть себя...», «Мои любимые дела...»; ответы на вопросы: «Кем и каким я буду, когда вырасту?», «О чем я люблю думать?».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5 «Вот что я могу»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разделе помещаются образцы творчества ребенка (рисунки, рассказы, книги-самоделки).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6 «Мои достижения».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фиксируются грамоты, дипломы (от различных организаций: детского сада, СМИ, проводящих конкурсы).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7 «Посоветуйте мне...».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даются рекомендации родителям воспитателем и всеми специалистами, работающими с ребенком.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8 «Спрашивайте, родители!».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разделе родители формулируют свои вопросы к специалистам ДОУ.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2470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портфолио 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Л.И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Адаменко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24744"/>
            <a:ext cx="8250120" cy="5472608"/>
          </a:xfrm>
        </p:spPr>
        <p:txBody>
          <a:bodyPr>
            <a:noAutofit/>
          </a:bodyPr>
          <a:lstStyle/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«Какой ребенок хороший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содержит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личностных качествах ребенка и включает в себя: сочинение родителей о ребенке; размышления воспитателей о ребенке; ответы ребенка на вопросы в процессе неформальной беседы «Расскажи о себе»; ответы друзей, других детей на просьбу рассказать о ребенке; самооценку ребенка; психолого-педагогическую характеристику ребенка; «корзину пожеланий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«Какой ребенок умелый» </a:t>
            </a:r>
            <a:r>
              <a:rPr lang="ru-RU" sz="1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информацию о том, что ребенок умеет, что знает, и включает в себя: ответы родителей на вопросы анкет; отзывы воспитателей о ребенке; рассказы детей о ребенке; рассказы педагогов, к которым ребенок ходит на кружки и секции; оценка участия ребенка в акциях; характеристика психолога познавательных интересов ребенка; грамоты по номинациям — за любознательность, умения, инициативу,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«Какой ребенок успешный»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содержит информацию о творческих способностях ребенка и включает: отзыв родителей о ребенке; рассказ ребенка о своих успехах; творческие работы (рисунки, стихи, проекты); грамоты и иллюстрации успешности.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23870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ds04.infourok.ru/uploads/ex/0345/0005f6b4-3596d696/img1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6632"/>
            <a:ext cx="7920880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28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http://gym1505.ru/sites/default/files/news/materialy_montessori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777686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432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Отличия технологии и методики</a:t>
            </a:r>
          </a:p>
        </p:txBody>
      </p:sp>
      <p:graphicFrame>
        <p:nvGraphicFramePr>
          <p:cNvPr id="12902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557211"/>
              </p:ext>
            </p:extLst>
          </p:nvPr>
        </p:nvGraphicFramePr>
        <p:xfrm>
          <a:off x="457200" y="1981200"/>
          <a:ext cx="8229600" cy="44005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362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Методика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методиках более представлены целевая и содержательная, качественная, вариативно-ориентированные стороны процесса обучения и воспитания.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отличается от методик своей </a:t>
                      </a:r>
                      <a:r>
                        <a:rPr kumimoji="0" lang="ru-RU" alt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воспроизводимостью</a:t>
                      </a: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устойчивостью результатов, отсутствием многих «если».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63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Отличия технологии и методики</a:t>
            </a:r>
          </a:p>
        </p:txBody>
      </p:sp>
      <p:graphicFrame>
        <p:nvGraphicFramePr>
          <p:cNvPr id="130051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199276"/>
              </p:ext>
            </p:extLst>
          </p:nvPr>
        </p:nvGraphicFramePr>
        <p:xfrm>
          <a:off x="457200" y="1981200"/>
          <a:ext cx="8229600" cy="44005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362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Методика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вопрос.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Чему, зачем и как учить при организации преподавания конкретного предмета?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Отвечает на вопрос.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учить результативно и эффективно в конкретных педагогических условиях?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241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Отличия технологии и методики</a:t>
            </a:r>
          </a:p>
        </p:txBody>
      </p:sp>
      <p:graphicFrame>
        <p:nvGraphicFramePr>
          <p:cNvPr id="131075" name="Group 10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681367"/>
              </p:ext>
            </p:extLst>
          </p:nvPr>
        </p:nvGraphicFramePr>
        <p:xfrm>
          <a:off x="457200" y="1981200"/>
          <a:ext cx="8229600" cy="44005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362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Методика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Наука о закономерностях организации массового процесса обучения, о методах, способах, приемах, формах преподавания т.е. частная дидактика (теория обучения определенному предмету).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педагогики о путях и средствах достижения наилучших результатов обучения.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958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300" b="1" dirty="0" smtClean="0"/>
              <a:t>Понятие педагогической технологии</a:t>
            </a:r>
            <a:endParaRPr lang="ru-RU" sz="3300" b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технология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совокупность психолого-педагогических установок, определяющих специальный набор и компоновку форм, методов, способов, приёмов обучения, воспитательных средств; она есть организационно - методический инструментарий педагогического процесса (Б. Т. Лихачёв</a:t>
            </a:r>
            <a:r>
              <a:rPr lang="ru-RU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3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</a:t>
            </a:r>
            <a:r>
              <a:rPr lang="ru-RU" sz="3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систематическое и последовательное воплощение на практике заранее спроектированного учебно-воспитательного процесса (В.П. Беспалько).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53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000"/>
              <a:t>Отличия технологии и методики</a:t>
            </a:r>
          </a:p>
        </p:txBody>
      </p:sp>
      <p:graphicFrame>
        <p:nvGraphicFramePr>
          <p:cNvPr id="132099" name="Group 102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061132"/>
              </p:ext>
            </p:extLst>
          </p:nvPr>
        </p:nvGraphicFramePr>
        <p:xfrm>
          <a:off x="457200" y="1981200"/>
          <a:ext cx="8229600" cy="440055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3620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Методика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alt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Технология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Предполагаемый результат</a:t>
                      </a:r>
                      <a:endParaRPr kumimoji="0" lang="en-US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неустойчивый. Возникает при обобщении опыта или изобретения нового способа представления знаний.</a:t>
                      </a: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alt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Результат задан изначально, устойчивым.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1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технология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2776"/>
            <a:ext cx="7674056" cy="4835624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800" b="1" dirty="0" smtClean="0">
                <a:solidFill>
                  <a:srgbClr val="000000"/>
                </a:solidFill>
                <a:latin typeface="Times New Roman" pitchFamily="18" charset="0"/>
              </a:rPr>
              <a:t>Образовательная </a:t>
            </a:r>
            <a:r>
              <a:rPr lang="ru-RU" altLang="ru-RU" sz="2800" b="1" dirty="0">
                <a:solidFill>
                  <a:srgbClr val="000000"/>
                </a:solidFill>
                <a:latin typeface="Times New Roman" pitchFamily="18" charset="0"/>
              </a:rPr>
              <a:t>технология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</a:rPr>
              <a:t> – вариант описания модели образовательного процесса, в котором акцент может быть сделан на дисциплинарном образе определенной отрасли знания, организационной структуре учебного процесса, характере деятельности субъектов образовательного процесса или характере их взаимодействия (Н.В. </a:t>
            </a:r>
            <a:r>
              <a:rPr lang="ru-RU" altLang="ru-RU" sz="2800" dirty="0" err="1">
                <a:solidFill>
                  <a:srgbClr val="000000"/>
                </a:solidFill>
                <a:latin typeface="Times New Roman" pitchFamily="18" charset="0"/>
              </a:rPr>
              <a:t>Бордовская</a:t>
            </a:r>
            <a:r>
              <a:rPr lang="ru-RU" altLang="ru-RU" sz="2800" dirty="0">
                <a:solidFill>
                  <a:srgbClr val="000000"/>
                </a:solidFill>
                <a:latin typeface="Times New Roman" pitchFamily="18" charset="0"/>
              </a:rPr>
              <a:t>).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6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5764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4F271C">
                    <a:satMod val="13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современных образовательных технологий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единство творческого замысла и алгоритма деятельности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взаимодействие, требующее открытости и способности работать вместе, сообща, в команде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отношение к познавательной деятельности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цели, средств ее достижения и результатов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постоянная рефлексия полученных результатов, выращивание «живого знания»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диалоговая позиция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721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Критерии технологичности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Концептуальность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Системность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Управляемость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Эффективность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Воспроизводимость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433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уманизации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возрастных и индивидуальных особенностей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развития субъектных качеств и свойств ребенка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комфортности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педагогической поддержки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сотрудничества и сотворчества </a:t>
            </a:r>
          </a:p>
        </p:txBody>
      </p:sp>
    </p:spTree>
    <p:extLst>
      <p:ext uri="{BB962C8B-B14F-4D97-AF65-F5344CB8AC3E}">
        <p14:creationId xmlns:p14="http://schemas.microsoft.com/office/powerpoint/2010/main" val="107054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технологии, которые диктует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772816"/>
            <a:ext cx="7240848" cy="464549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экспериментирование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(исследовательская деятельность)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361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технологии в ДОУ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информационно-коммуникационные технологии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технология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ТРИЗ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портфолио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дошкольника </a:t>
            </a:r>
          </a:p>
          <a:p>
            <a:pPr marL="82296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043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6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450</TotalTime>
  <Words>1231</Words>
  <Application>Microsoft Office PowerPoint</Application>
  <PresentationFormat>Экран (4:3)</PresentationFormat>
  <Paragraphs>145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Солнцестояние</vt:lpstr>
      <vt:lpstr>3_Pixel</vt:lpstr>
      <vt:lpstr>4_Pixel</vt:lpstr>
      <vt:lpstr>5_Pixel</vt:lpstr>
      <vt:lpstr>6_Pixel</vt:lpstr>
      <vt:lpstr>9_Pixel</vt:lpstr>
      <vt:lpstr>1_Солнцестояние</vt:lpstr>
      <vt:lpstr>2_Солнцестояние</vt:lpstr>
      <vt:lpstr>Технологии  в  дошкольном образовании</vt:lpstr>
      <vt:lpstr>Понятие технологии </vt:lpstr>
      <vt:lpstr>Понятие педагогической технологии</vt:lpstr>
      <vt:lpstr>Образовательная технология</vt:lpstr>
      <vt:lpstr>Признаки современных образовательных технологий</vt:lpstr>
      <vt:lpstr>Критерии технологичности</vt:lpstr>
      <vt:lpstr>Принципы </vt:lpstr>
      <vt:lpstr>Образовательные технологии, которые диктует Стандарт</vt:lpstr>
      <vt:lpstr>Основные технологии в ДОУ</vt:lpstr>
      <vt:lpstr>современные технологии дошкольного образования:</vt:lpstr>
      <vt:lpstr>Игровая технология</vt:lpstr>
      <vt:lpstr>Кубики Никитина</vt:lpstr>
      <vt:lpstr>Блоки Дьенеша</vt:lpstr>
      <vt:lpstr>Палочки Кюизенера</vt:lpstr>
      <vt:lpstr>Игры Воскобовича </vt:lpstr>
      <vt:lpstr>Детский совет </vt:lpstr>
      <vt:lpstr>Клубный час</vt:lpstr>
      <vt:lpstr>Технология  исследовательской деятельности </vt:lpstr>
      <vt:lpstr>Содержание познавательно-исследовательской деятельности</vt:lpstr>
      <vt:lpstr>Информационно-коммуникационные технологии </vt:lpstr>
      <vt:lpstr>Технология портфолио дошкольника </vt:lpstr>
      <vt:lpstr>Виды портфолио</vt:lpstr>
      <vt:lpstr>Содержание разделов портфолио              (И. Руденко)</vt:lpstr>
      <vt:lpstr>Структура портфолио  по Л.И. Адаменко </vt:lpstr>
      <vt:lpstr>Презентация PowerPoint</vt:lpstr>
      <vt:lpstr>Презентация PowerPoint</vt:lpstr>
      <vt:lpstr>Отличия технологии и методики</vt:lpstr>
      <vt:lpstr>Отличия технологии и методики</vt:lpstr>
      <vt:lpstr>Отличия технологии и методики</vt:lpstr>
      <vt:lpstr>Отличия технологии и методики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105</cp:revision>
  <cp:lastPrinted>2019-01-31T03:27:06Z</cp:lastPrinted>
  <dcterms:created xsi:type="dcterms:W3CDTF">2019-01-30T03:05:00Z</dcterms:created>
  <dcterms:modified xsi:type="dcterms:W3CDTF">2019-01-31T03:48:55Z</dcterms:modified>
</cp:coreProperties>
</file>