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273" r:id="rId19"/>
    <p:sldId id="274" r:id="rId20"/>
    <p:sldId id="275" r:id="rId21"/>
    <p:sldId id="280" r:id="rId22"/>
    <p:sldId id="285" r:id="rId23"/>
    <p:sldId id="288" r:id="rId24"/>
    <p:sldId id="286" r:id="rId25"/>
    <p:sldId id="283" r:id="rId26"/>
    <p:sldId id="276" r:id="rId27"/>
    <p:sldId id="287" r:id="rId28"/>
    <p:sldId id="281" r:id="rId29"/>
    <p:sldId id="282" r:id="rId30"/>
    <p:sldId id="284" r:id="rId31"/>
    <p:sldId id="296" r:id="rId32"/>
    <p:sldId id="290" r:id="rId33"/>
    <p:sldId id="291" r:id="rId34"/>
    <p:sldId id="292" r:id="rId35"/>
    <p:sldId id="293" r:id="rId36"/>
    <p:sldId id="294" r:id="rId37"/>
    <p:sldId id="302" r:id="rId38"/>
    <p:sldId id="297" r:id="rId39"/>
    <p:sldId id="304" r:id="rId40"/>
    <p:sldId id="299" r:id="rId41"/>
    <p:sldId id="289" r:id="rId42"/>
    <p:sldId id="303" r:id="rId43"/>
    <p:sldId id="301" r:id="rId4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08A73-678F-471E-A794-81B180710C42}" type="datetimeFigureOut">
              <a:rPr lang="ru-RU" smtClean="0"/>
              <a:pPr/>
              <a:t>25.03.2022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A5E68-791F-4B3A-B6AD-EFC833505BC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bin"/><Relationship Id="rId7" Type="http://schemas.openxmlformats.org/officeDocument/2006/relationships/image" Target="../media/image8.gif"/><Relationship Id="rId12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bin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bin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bin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bin"/><Relationship Id="rId6" Type="http://schemas.openxmlformats.org/officeDocument/2006/relationships/image" Target="../media/image7.png"/><Relationship Id="rId11" Type="http://schemas.openxmlformats.org/officeDocument/2006/relationships/image" Target="../media/image2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bin"/><Relationship Id="rId6" Type="http://schemas.openxmlformats.org/officeDocument/2006/relationships/image" Target="../media/image7.png"/><Relationship Id="rId11" Type="http://schemas.openxmlformats.org/officeDocument/2006/relationships/image" Target="../media/image23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18.bin"/><Relationship Id="rId21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png"/><Relationship Id="rId20" Type="http://schemas.openxmlformats.org/officeDocument/2006/relationships/image" Target="../media/image5.png"/><Relationship Id="rId1" Type="http://schemas.openxmlformats.org/officeDocument/2006/relationships/audio" Target="../media/audio17.bin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slide" Target="slide17.xml"/><Relationship Id="rId4" Type="http://schemas.openxmlformats.org/officeDocument/2006/relationships/audio" Target="../media/audio2.bin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audio" Target="../media/audio18.bin"/><Relationship Id="rId21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png"/><Relationship Id="rId20" Type="http://schemas.openxmlformats.org/officeDocument/2006/relationships/image" Target="../media/image5.png"/><Relationship Id="rId1" Type="http://schemas.openxmlformats.org/officeDocument/2006/relationships/audio" Target="../media/audio19.bin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slide" Target="slide18.xml"/><Relationship Id="rId4" Type="http://schemas.openxmlformats.org/officeDocument/2006/relationships/audio" Target="../media/audio2.bin"/><Relationship Id="rId9" Type="http://schemas.openxmlformats.org/officeDocument/2006/relationships/image" Target="../media/image30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9.jpeg"/><Relationship Id="rId3" Type="http://schemas.openxmlformats.org/officeDocument/2006/relationships/audio" Target="../media/audio18.bin"/><Relationship Id="rId7" Type="http://schemas.openxmlformats.org/officeDocument/2006/relationships/image" Target="../media/image28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audio" Target="../media/audio20.bin"/><Relationship Id="rId6" Type="http://schemas.openxmlformats.org/officeDocument/2006/relationships/image" Target="../media/image27.png"/><Relationship Id="rId11" Type="http://schemas.openxmlformats.org/officeDocument/2006/relationships/image" Target="../media/image47.png"/><Relationship Id="rId5" Type="http://schemas.openxmlformats.org/officeDocument/2006/relationships/image" Target="../media/image26.png"/><Relationship Id="rId1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audio" Target="../media/audio21.bin"/><Relationship Id="rId9" Type="http://schemas.openxmlformats.org/officeDocument/2006/relationships/image" Target="../media/image46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3.png"/><Relationship Id="rId3" Type="http://schemas.openxmlformats.org/officeDocument/2006/relationships/audio" Target="../media/audio23.bin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audio" Target="../media/audio22.bin"/><Relationship Id="rId6" Type="http://schemas.openxmlformats.org/officeDocument/2006/relationships/image" Target="../media/image26.png"/><Relationship Id="rId11" Type="http://schemas.openxmlformats.org/officeDocument/2006/relationships/image" Target="../media/image51.png"/><Relationship Id="rId5" Type="http://schemas.openxmlformats.org/officeDocument/2006/relationships/image" Target="../media/image28.jpeg"/><Relationship Id="rId15" Type="http://schemas.openxmlformats.org/officeDocument/2006/relationships/slide" Target="slide20.xml"/><Relationship Id="rId10" Type="http://schemas.openxmlformats.org/officeDocument/2006/relationships/image" Target="../media/image50.png"/><Relationship Id="rId4" Type="http://schemas.openxmlformats.org/officeDocument/2006/relationships/audio" Target="../media/audio24.bin"/><Relationship Id="rId9" Type="http://schemas.openxmlformats.org/officeDocument/2006/relationships/image" Target="../media/image32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slide" Target="slide31.xml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3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.xml"/><Relationship Id="rId3" Type="http://schemas.openxmlformats.org/officeDocument/2006/relationships/audio" Target="../media/audio26.bin"/><Relationship Id="rId7" Type="http://schemas.openxmlformats.org/officeDocument/2006/relationships/image" Target="../media/image29.png"/><Relationship Id="rId12" Type="http://schemas.openxmlformats.org/officeDocument/2006/relationships/image" Target="http://santexniki.com.ua/foto/znak25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bin"/><Relationship Id="rId6" Type="http://schemas.openxmlformats.org/officeDocument/2006/relationships/image" Target="../media/image27.png"/><Relationship Id="rId11" Type="http://schemas.openxmlformats.org/officeDocument/2006/relationships/image" Target="../media/image59.jpeg"/><Relationship Id="rId5" Type="http://schemas.openxmlformats.org/officeDocument/2006/relationships/image" Target="../media/image26.png"/><Relationship Id="rId1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bin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3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bin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4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bin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5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bin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6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7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2.bin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bin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61.png"/><Relationship Id="rId10" Type="http://schemas.openxmlformats.org/officeDocument/2006/relationships/slide" Target="slide28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70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bin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slide" Target="slide29.xml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70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bin"/><Relationship Id="rId6" Type="http://schemas.openxmlformats.org/officeDocument/2006/relationships/image" Target="../media/image61.pn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slide" Target="slide30.xml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http://santexniki.com.ua/foto/znak25.jpg" TargetMode="External"/><Relationship Id="rId3" Type="http://schemas.openxmlformats.org/officeDocument/2006/relationships/audio" Target="../media/audio28.bin"/><Relationship Id="rId7" Type="http://schemas.openxmlformats.org/officeDocument/2006/relationships/image" Target="../media/image62.jpe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bin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61.png"/><Relationship Id="rId10" Type="http://schemas.openxmlformats.org/officeDocument/2006/relationships/slide" Target="slide2.xml"/><Relationship Id="rId4" Type="http://schemas.openxmlformats.org/officeDocument/2006/relationships/image" Target="../media/image26.png"/><Relationship Id="rId9" Type="http://schemas.openxmlformats.org/officeDocument/2006/relationships/image" Target="../media/image73.png"/><Relationship Id="rId1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bin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http://santexniki.com.ua/foto/znak25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6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bin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http://santexniki.com.ua/foto/znak2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bin"/><Relationship Id="rId6" Type="http://schemas.openxmlformats.org/officeDocument/2006/relationships/image" Target="../media/image27.png"/><Relationship Id="rId5" Type="http://schemas.openxmlformats.org/officeDocument/2006/relationships/image" Target="../media/image61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bin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bin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9.pn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bin"/><Relationship Id="rId6" Type="http://schemas.openxmlformats.org/officeDocument/2006/relationships/image" Target="../media/image61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http://santexniki.com.ua/foto/znak25.jp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6.png"/><Relationship Id="rId7" Type="http://schemas.openxmlformats.org/officeDocument/2006/relationships/hyperlink" Target="http://www.lenagold.ru/" TargetMode="External"/><Relationship Id="rId12" Type="http://schemas.openxmlformats.org/officeDocument/2006/relationships/hyperlink" Target="http://poiskm.ru/artist/278154-Prostokvashino&#1072;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orum.materinstvo.ru/" TargetMode="External"/><Relationship Id="rId11" Type="http://schemas.openxmlformats.org/officeDocument/2006/relationships/hyperlink" Target="http://edu-teacherzv.ucoz.ru/" TargetMode="External"/><Relationship Id="rId5" Type="http://schemas.openxmlformats.org/officeDocument/2006/relationships/hyperlink" Target="http://www.yandex.ru/" TargetMode="External"/><Relationship Id="rId10" Type="http://schemas.openxmlformats.org/officeDocument/2006/relationships/hyperlink" Target="http://www.liveinternet.ru/users/3330929/rubric/1184955/" TargetMode="External"/><Relationship Id="rId4" Type="http://schemas.openxmlformats.org/officeDocument/2006/relationships/hyperlink" Target="http://www.zanimatika.narod.ru/" TargetMode="External"/><Relationship Id="rId9" Type="http://schemas.openxmlformats.org/officeDocument/2006/relationships/hyperlink" Target="http://i009.radikal.ru/0909/e5/98ef9161d314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bin"/><Relationship Id="rId6" Type="http://schemas.openxmlformats.org/officeDocument/2006/relationships/image" Target="../media/image7.png"/><Relationship Id="rId11" Type="http://schemas.openxmlformats.org/officeDocument/2006/relationships/image" Target="../media/image14.gif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bin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5.bin"/><Relationship Id="rId7" Type="http://schemas.openxmlformats.org/officeDocument/2006/relationships/image" Target="../media/image8.gif"/><Relationship Id="rId12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bin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6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bin"/><Relationship Id="rId7" Type="http://schemas.openxmlformats.org/officeDocument/2006/relationships/image" Target="../media/image8.gif"/><Relationship Id="rId12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bin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audio6.bin"/><Relationship Id="rId7" Type="http://schemas.openxmlformats.org/officeDocument/2006/relationships/image" Target="../media/image8.gif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bin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audio" Target="../media/audio5.bin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~PP2181.WAV">
            <a:hlinkClick r:id="" action="ppaction://media"/>
          </p:cNvPr>
          <p:cNvPicPr>
            <a:picLocks noRot="1" noChangeAspect="1"/>
          </p:cNvPicPr>
          <p:nvPr>
            <a:wavAudioFile r:embed="rId1" name="~PP2181.WAV"/>
          </p:nvPr>
        </p:nvPicPr>
        <p:blipFill>
          <a:blip r:embed="rId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18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928670"/>
            <a:ext cx="585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каком любимом детьми продукте экономисты говорят: «это умение продать одну картофелину по цене килограмма»?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0430" y="3143248"/>
            <a:ext cx="146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Чипсы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0826" y="3071810"/>
            <a:ext cx="217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Картофельное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пюре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Чипсы ЛЭЙС смет зел 28 г_enl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143768" y="428604"/>
            <a:ext cx="1878287" cy="2260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3504" y="5143512"/>
            <a:ext cx="209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Сухарики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43174" y="2857496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85776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1604" y="1071546"/>
            <a:ext cx="6072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Главный рекламный агент болота – это... Кто?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2" y="314324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Цапля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3143248"/>
            <a:ext cx="151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Кулик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2066" y="5143512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Лягушка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2b9842f814c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286612" y="500042"/>
            <a:ext cx="1857388" cy="23198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569.WAV">
            <a:hlinkClick r:id="" action="ppaction://media"/>
          </p:cNvPr>
          <p:cNvPicPr>
            <a:picLocks noRot="1" noChangeAspect="1"/>
          </p:cNvPicPr>
          <p:nvPr>
            <a:wavAudioFile r:embed="rId1" name="~PP256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71604" y="785794"/>
            <a:ext cx="592935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Продукцию какого народного промысла часто называют золотой?</a:t>
            </a:r>
            <a:endParaRPr kumimoji="0" lang="ru-RU" sz="32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4678" y="3143248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Дымково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3143248"/>
            <a:ext cx="207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Хохлома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86380" y="5143512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Гжель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24_big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358082" y="214290"/>
            <a:ext cx="1309433" cy="248137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3174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92932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00562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0" name="~PP2424.WAV">
            <a:hlinkClick r:id="" action="ppaction://media"/>
          </p:cNvPr>
          <p:cNvPicPr>
            <a:picLocks noRot="1" noChangeAspect="1"/>
          </p:cNvPicPr>
          <p:nvPr>
            <a:wavAudioFile r:embed="rId1" name="~PP242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28" y="1000108"/>
            <a:ext cx="6072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«Жила-была монетка. Она только что вышла из чеканки – чистенькая, светленькая, – покатилась и зазвенела: «Ура! Теперь пойду гулять по белу свету!» Назовите автора сказки.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0430" y="3143248"/>
            <a:ext cx="149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Перро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6578" y="3143248"/>
            <a:ext cx="159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Гримм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066" y="5143512"/>
            <a:ext cx="216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Андерсен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265698844_c0cdc4c5d0d1c5cd20d5c0cdd120cad0c8d1d2c8c0cd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429520" y="571480"/>
            <a:ext cx="1479233" cy="19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709.WAV">
            <a:hlinkClick r:id="" action="ppaction://media"/>
          </p:cNvPr>
          <p:cNvPicPr>
            <a:picLocks noRot="1" noChangeAspect="1"/>
          </p:cNvPicPr>
          <p:nvPr>
            <a:wavAudioFile r:embed="rId1" name="~PP70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2976" y="1000108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каком российском городе есть Банковский мост?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3143248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Москве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3702" y="3143248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Самаре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9190" y="5072074"/>
            <a:ext cx="2357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 Санкт-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Петербурге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4b9774d81e625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929454" y="214290"/>
            <a:ext cx="1928810" cy="242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78605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072462" y="5643578"/>
            <a:ext cx="1071538" cy="1071538"/>
          </a:xfrm>
          <a:prstGeom prst="rect">
            <a:avLst/>
          </a:prstGeom>
        </p:spPr>
      </p:pic>
      <p:pic>
        <p:nvPicPr>
          <p:cNvPr id="20" name="~PP3910.WAV">
            <a:hlinkClick r:id="" action="ppaction://media"/>
          </p:cNvPr>
          <p:cNvPicPr>
            <a:picLocks noRot="1" noChangeAspect="1"/>
          </p:cNvPicPr>
          <p:nvPr>
            <a:wavAudioFile r:embed="rId1" name="~PP391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72462" y="5857892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2643182"/>
            <a:ext cx="285752" cy="34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2643182"/>
            <a:ext cx="285752" cy="34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5393537" y="-35743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7142608">
            <a:off x="6874997" y="-138955"/>
            <a:ext cx="285752" cy="380240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3529518">
            <a:off x="3709614" y="-85391"/>
            <a:ext cx="285752" cy="382289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0"/>
            <a:ext cx="767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Угадайте, что купил Матроскин в магазине?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643314"/>
            <a:ext cx="2471737" cy="304799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428860" y="5000636"/>
            <a:ext cx="1928826" cy="771524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loiu hbkijvqpdtwuq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857620" y="1428736"/>
            <a:ext cx="3286148" cy="1225898"/>
          </a:xfrm>
          <a:prstGeom prst="rect">
            <a:avLst/>
          </a:prstGeom>
        </p:spPr>
      </p:pic>
      <p:pic>
        <p:nvPicPr>
          <p:cNvPr id="17" name="Рисунок 16" descr="3c611b8f39b9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214810" y="4357694"/>
            <a:ext cx="3643337" cy="855172"/>
          </a:xfrm>
          <a:prstGeom prst="rect">
            <a:avLst/>
          </a:prstGeom>
        </p:spPr>
      </p:pic>
      <p:pic>
        <p:nvPicPr>
          <p:cNvPr id="18" name="Рисунок 17" descr="post-280950-1311019286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3000364" y="2643182"/>
            <a:ext cx="2048310" cy="1433817"/>
          </a:xfrm>
          <a:prstGeom prst="rect">
            <a:avLst/>
          </a:prstGeom>
        </p:spPr>
      </p:pic>
      <p:pic>
        <p:nvPicPr>
          <p:cNvPr id="19" name="Рисунок 18" descr="1grimm1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1531866">
            <a:off x="5778798" y="2728092"/>
            <a:ext cx="1879362" cy="1384793"/>
          </a:xfrm>
          <a:prstGeom prst="rect">
            <a:avLst/>
          </a:prstGeom>
        </p:spPr>
      </p:pic>
      <p:pic>
        <p:nvPicPr>
          <p:cNvPr id="12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285852" y="1928802"/>
            <a:ext cx="1928826" cy="1119964"/>
          </a:xfrm>
          <a:prstGeom prst="rect">
            <a:avLst/>
          </a:prstGeom>
          <a:noFill/>
        </p:spPr>
      </p:pic>
      <p:pic>
        <p:nvPicPr>
          <p:cNvPr id="21" name="Рисунок 20" descr="post-280950-1311019286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2071670" y="2000240"/>
            <a:ext cx="571504" cy="4000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43042" y="2285992"/>
            <a:ext cx="135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3+2</a:t>
            </a:r>
            <a:endParaRPr lang="ru-RU" sz="4800" b="1" dirty="0"/>
          </a:p>
        </p:txBody>
      </p:sp>
      <p:pic>
        <p:nvPicPr>
          <p:cNvPr id="23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2330" y="1928802"/>
            <a:ext cx="1928826" cy="1119964"/>
          </a:xfrm>
          <a:prstGeom prst="rect">
            <a:avLst/>
          </a:prstGeom>
          <a:noFill/>
        </p:spPr>
      </p:pic>
      <p:pic>
        <p:nvPicPr>
          <p:cNvPr id="24" name="Рисунок 23" descr="1grimm1.png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>
          <a:xfrm rot="1531866">
            <a:off x="7861656" y="1979718"/>
            <a:ext cx="681542" cy="5021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00958" y="2285992"/>
            <a:ext cx="115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2+4</a:t>
            </a:r>
            <a:endParaRPr lang="ru-RU" sz="4800" b="1" dirty="0"/>
          </a:p>
        </p:txBody>
      </p:sp>
      <p:pic>
        <p:nvPicPr>
          <p:cNvPr id="26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929322" y="5072074"/>
            <a:ext cx="1928826" cy="1119964"/>
          </a:xfrm>
          <a:prstGeom prst="rect">
            <a:avLst/>
          </a:prstGeom>
          <a:noFill/>
        </p:spPr>
      </p:pic>
      <p:pic>
        <p:nvPicPr>
          <p:cNvPr id="27" name="Рисунок 26" descr="3c611b8f39b9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6500826" y="5214950"/>
            <a:ext cx="1208526" cy="2836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7950" y="5429264"/>
            <a:ext cx="1151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3+4</a:t>
            </a:r>
            <a:endParaRPr lang="ru-RU" sz="4800" b="1" dirty="0"/>
          </a:p>
        </p:txBody>
      </p:sp>
      <p:pic>
        <p:nvPicPr>
          <p:cNvPr id="29" name="Picture 2" descr="D:\мои документы\6bc370eb15f3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30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2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8975 0.335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168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от матроскин меня зов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2643182"/>
            <a:ext cx="285752" cy="34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2643182"/>
            <a:ext cx="285752" cy="341473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5400000">
            <a:off x="5393537" y="-35743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7142608">
            <a:off x="6874997" y="-138955"/>
            <a:ext cx="285752" cy="380240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3529518">
            <a:off x="3709614" y="-85391"/>
            <a:ext cx="285752" cy="382289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0"/>
            <a:ext cx="767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Угадайте, что купил Матроскин в магазине?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643314"/>
            <a:ext cx="2471737" cy="304799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428860" y="5000636"/>
            <a:ext cx="1928826" cy="771524"/>
          </a:xfrm>
          <a:prstGeom prst="rect">
            <a:avLst/>
          </a:prstGeom>
          <a:blipFill>
            <a:blip r:embed="rId10" cstate="email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3857620" y="1428736"/>
            <a:ext cx="3286148" cy="1225898"/>
          </a:xfrm>
          <a:prstGeom prst="rect">
            <a:avLst/>
          </a:prstGeom>
        </p:spPr>
      </p:pic>
      <p:pic>
        <p:nvPicPr>
          <p:cNvPr id="18" name="Рисунок 17" descr="2f419556af95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714612" y="2500306"/>
            <a:ext cx="2285984" cy="1562653"/>
          </a:xfrm>
          <a:prstGeom prst="rect">
            <a:avLst/>
          </a:prstGeom>
        </p:spPr>
      </p:pic>
      <p:pic>
        <p:nvPicPr>
          <p:cNvPr id="19" name="Рисунок 18" descr="post-38482-124134153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0562" y="3143248"/>
            <a:ext cx="2214578" cy="2214578"/>
          </a:xfrm>
          <a:prstGeom prst="rect">
            <a:avLst/>
          </a:prstGeom>
        </p:spPr>
      </p:pic>
      <p:pic>
        <p:nvPicPr>
          <p:cNvPr id="20" name="Рисунок 19" descr="post-245934-1294618710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6429388" y="2786058"/>
            <a:ext cx="1144020" cy="1144020"/>
          </a:xfrm>
          <a:prstGeom prst="rect">
            <a:avLst/>
          </a:prstGeom>
        </p:spPr>
      </p:pic>
      <p:pic>
        <p:nvPicPr>
          <p:cNvPr id="21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285852" y="1928802"/>
            <a:ext cx="1928826" cy="1119964"/>
          </a:xfrm>
          <a:prstGeom prst="rect">
            <a:avLst/>
          </a:prstGeom>
          <a:noFill/>
        </p:spPr>
      </p:pic>
      <p:pic>
        <p:nvPicPr>
          <p:cNvPr id="22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2330" y="1785926"/>
            <a:ext cx="1928826" cy="1119964"/>
          </a:xfrm>
          <a:prstGeom prst="rect">
            <a:avLst/>
          </a:prstGeom>
          <a:noFill/>
        </p:spPr>
      </p:pic>
      <p:pic>
        <p:nvPicPr>
          <p:cNvPr id="23" name="Picture 2" descr="C:\Лена\120758_w640_h640_cennik_o15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357950" y="4429132"/>
            <a:ext cx="1928826" cy="1119964"/>
          </a:xfrm>
          <a:prstGeom prst="rect">
            <a:avLst/>
          </a:prstGeom>
          <a:noFill/>
        </p:spPr>
      </p:pic>
      <p:pic>
        <p:nvPicPr>
          <p:cNvPr id="24" name="Рисунок 23" descr="2f419556af95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928794" y="1928802"/>
            <a:ext cx="862557" cy="5896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85918" y="2285992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9-5</a:t>
            </a:r>
            <a:endParaRPr lang="ru-RU" sz="4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858016" y="4786322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7-2</a:t>
            </a:r>
            <a:endParaRPr lang="ru-RU" sz="4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572396" y="2143116"/>
            <a:ext cx="1005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6-2</a:t>
            </a:r>
            <a:endParaRPr lang="ru-RU" sz="4800" b="1" dirty="0"/>
          </a:p>
        </p:txBody>
      </p:sp>
      <p:pic>
        <p:nvPicPr>
          <p:cNvPr id="28" name="Рисунок 27" descr="post-245934-1294618710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858148" y="1857364"/>
            <a:ext cx="429640" cy="429640"/>
          </a:xfrm>
          <a:prstGeom prst="rect">
            <a:avLst/>
          </a:prstGeom>
        </p:spPr>
      </p:pic>
      <p:pic>
        <p:nvPicPr>
          <p:cNvPr id="29" name="Рисунок 28" descr="post-38482-1241341537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7215206" y="4500570"/>
            <a:ext cx="500066" cy="500066"/>
          </a:xfrm>
          <a:prstGeom prst="rect">
            <a:avLst/>
          </a:prstGeom>
        </p:spPr>
      </p:pic>
      <p:pic>
        <p:nvPicPr>
          <p:cNvPr id="30" name="Picture 2" descr="D:\мои документы\6bc370eb15f3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31" name="~PP102.WAV">
            <a:hlinkClick r:id="" action="ppaction://media"/>
          </p:cNvPr>
          <p:cNvPicPr>
            <a:picLocks noRot="1" noChangeAspect="1"/>
          </p:cNvPicPr>
          <p:nvPr>
            <a:wavAudioFile r:embed="rId1" name="~PP102.WAV"/>
          </p:nvPr>
        </p:nvPicPr>
        <p:blipFill>
          <a:blip r:embed="rId21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0.28645 0.1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9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Кот матроскин меня зов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393537" y="2464587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2462" y="3857628"/>
            <a:ext cx="285752" cy="22002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14612" y="3857628"/>
            <a:ext cx="285752" cy="220028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5393537" y="1178703"/>
            <a:ext cx="285752" cy="564360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728" y="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Матроскин решил купить валенки.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Когда это сделать дешевле: летом или зимой?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Лена\98ef9161d31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2844" y="3071810"/>
            <a:ext cx="2935191" cy="3619503"/>
          </a:xfrm>
          <a:prstGeom prst="rect">
            <a:avLst/>
          </a:prstGeom>
          <a:noFill/>
        </p:spPr>
      </p:pic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786182" y="3929066"/>
            <a:ext cx="3286148" cy="1225898"/>
          </a:xfrm>
          <a:prstGeom prst="rect">
            <a:avLst/>
          </a:prstGeom>
        </p:spPr>
      </p:pic>
      <p:pic>
        <p:nvPicPr>
          <p:cNvPr id="28" name="Рисунок 27" descr="09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071934" y="1500174"/>
            <a:ext cx="2428892" cy="2428892"/>
          </a:xfrm>
          <a:prstGeom prst="rect">
            <a:avLst/>
          </a:prstGeom>
        </p:spPr>
      </p:pic>
      <p:sp>
        <p:nvSpPr>
          <p:cNvPr id="29" name="Овал 28"/>
          <p:cNvSpPr>
            <a:spLocks noChangeAspect="1"/>
          </p:cNvSpPr>
          <p:nvPr/>
        </p:nvSpPr>
        <p:spPr>
          <a:xfrm>
            <a:off x="2071670" y="1285860"/>
            <a:ext cx="1296000" cy="1296000"/>
          </a:xfrm>
          <a:prstGeom prst="ellipse">
            <a:avLst/>
          </a:prstGeom>
          <a:blipFill>
            <a:blip r:embed="rId12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6929454" y="1357298"/>
            <a:ext cx="1296000" cy="1296000"/>
          </a:xfrm>
          <a:prstGeom prst="ellipse">
            <a:avLst/>
          </a:prstGeom>
          <a:blipFill>
            <a:blip r:embed="rId13" cstate="email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2071670" y="2571744"/>
            <a:ext cx="107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Лето</a:t>
            </a:r>
            <a:endParaRPr lang="ru-RU" sz="3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072330" y="2643182"/>
            <a:ext cx="1119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Зима</a:t>
            </a:r>
            <a:endParaRPr lang="ru-RU" sz="3200" b="1" dirty="0"/>
          </a:p>
        </p:txBody>
      </p:sp>
      <p:pic>
        <p:nvPicPr>
          <p:cNvPr id="18" name="Picture 2" descr="D:\мои документы\6bc370eb15f3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9" name="~PP1957.WAV">
            <a:hlinkClick r:id="" action="ppaction://media"/>
          </p:cNvPr>
          <p:cNvPicPr>
            <a:picLocks noRot="1" noChangeAspect="1"/>
          </p:cNvPicPr>
          <p:nvPr>
            <a:wavAudioFile r:embed="rId1" name="~PP1957.WAV"/>
          </p:nvPr>
        </p:nvPicPr>
        <p:blipFill>
          <a:blip r:embed="rId16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ален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8837 0.4192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Куб 20"/>
          <p:cNvSpPr/>
          <p:nvPr/>
        </p:nvSpPr>
        <p:spPr>
          <a:xfrm>
            <a:off x="2500298" y="3357562"/>
            <a:ext cx="6643702" cy="571504"/>
          </a:xfrm>
          <a:prstGeom prst="cube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5822165" y="2393149"/>
            <a:ext cx="285752" cy="578647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58248" y="3500438"/>
            <a:ext cx="285752" cy="248603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00364" y="3857628"/>
            <a:ext cx="285752" cy="220028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400000">
            <a:off x="5822165" y="1035827"/>
            <a:ext cx="285752" cy="578647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28728" y="0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Матроскин открыл молочный магазин.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Какой продукт лишний?</a:t>
            </a:r>
          </a:p>
        </p:txBody>
      </p:sp>
      <p:pic>
        <p:nvPicPr>
          <p:cNvPr id="17" name="Рисунок 16" descr="loiu hbkijvqpdtwuq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357686" y="3929066"/>
            <a:ext cx="3286148" cy="1225898"/>
          </a:xfrm>
          <a:prstGeom prst="rect">
            <a:avLst/>
          </a:prstGeom>
        </p:spPr>
      </p:pic>
      <p:pic>
        <p:nvPicPr>
          <p:cNvPr id="18" name="Рисунок 17" descr="prostokv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143248"/>
            <a:ext cx="3500430" cy="3080378"/>
          </a:xfrm>
          <a:prstGeom prst="rect">
            <a:avLst/>
          </a:prstGeom>
        </p:spPr>
      </p:pic>
      <p:pic>
        <p:nvPicPr>
          <p:cNvPr id="19" name="Рисунок 18" descr="0a3036d01da1704db790814a4f7f102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429508" y="2357430"/>
            <a:ext cx="1714492" cy="1271582"/>
          </a:xfrm>
          <a:prstGeom prst="rect">
            <a:avLst/>
          </a:prstGeom>
        </p:spPr>
      </p:pic>
      <p:pic>
        <p:nvPicPr>
          <p:cNvPr id="20" name="Рисунок 19" descr="f7cb81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357422" y="1571612"/>
            <a:ext cx="1599986" cy="2190750"/>
          </a:xfrm>
          <a:prstGeom prst="rect">
            <a:avLst/>
          </a:prstGeom>
        </p:spPr>
      </p:pic>
      <p:pic>
        <p:nvPicPr>
          <p:cNvPr id="22" name="Рисунок 21" descr="Butter_Food_Clipart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214942" y="2571744"/>
            <a:ext cx="2024050" cy="1735623"/>
          </a:xfrm>
          <a:prstGeom prst="rect">
            <a:avLst/>
          </a:prstGeom>
        </p:spPr>
      </p:pic>
      <p:pic>
        <p:nvPicPr>
          <p:cNvPr id="23" name="Рисунок 22" descr="1grimm1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3786182" y="2786058"/>
            <a:ext cx="1357322" cy="1040614"/>
          </a:xfrm>
          <a:prstGeom prst="rect">
            <a:avLst/>
          </a:prstGeom>
        </p:spPr>
      </p:pic>
      <p:pic>
        <p:nvPicPr>
          <p:cNvPr id="24" name="Picture 2" descr="D:\мои документы\6bc370eb15f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5" name="~PP903.WAV">
            <a:hlinkClick r:id="" action="ppaction://media"/>
          </p:cNvPr>
          <p:cNvPicPr>
            <a:picLocks noRot="1" noChangeAspect="1"/>
          </p:cNvPicPr>
          <p:nvPr>
            <a:wavAudioFile r:embed="rId1" name="~PP903.WAV"/>
          </p:nvPr>
        </p:nvPicPr>
        <p:blipFill>
          <a:blip r:embed="rId17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думаешь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 и что эт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142844" y="1071546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5143504" y="142852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hlinkClick r:id="rId6" action="ppaction://hlinksldjump"/>
          </p:cNvPr>
          <p:cNvSpPr/>
          <p:nvPr/>
        </p:nvSpPr>
        <p:spPr>
          <a:xfrm>
            <a:off x="5572100" y="2500306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357158" y="3143248"/>
            <a:ext cx="3571900" cy="18573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wipe dir="d"/>
    <p:sndAc>
      <p:stSnd>
        <p:snd r:embed="rId2" name="Кот матроскин меня зовут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5438b15b286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43504" y="1214422"/>
            <a:ext cx="3918100" cy="5093529"/>
          </a:xfrm>
          <a:prstGeom prst="rect">
            <a:avLst/>
          </a:prstGeom>
        </p:spPr>
      </p:pic>
      <p:pic>
        <p:nvPicPr>
          <p:cNvPr id="1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1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285728"/>
            <a:ext cx="1666866" cy="1393825"/>
          </a:xfrm>
          <a:prstGeom prst="rect">
            <a:avLst/>
          </a:prstGeom>
          <a:noFill/>
        </p:spPr>
      </p:pic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24" name="Picture 2" descr="C:\Лена\98ef9161d31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1472" y="4112272"/>
            <a:ext cx="2071702" cy="2554699"/>
          </a:xfrm>
          <a:prstGeom prst="rect">
            <a:avLst/>
          </a:prstGeom>
          <a:noFill/>
        </p:spPr>
      </p:pic>
      <p:pic>
        <p:nvPicPr>
          <p:cNvPr id="27" name="Рисунок 26" descr="61890961_60473392_f628cb902d5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357422" y="5000636"/>
            <a:ext cx="1000132" cy="7732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662" y="0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Решите ребус и вы узнаете, куда отнёс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заработанные деньги Матроскин.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72264" y="2357430"/>
            <a:ext cx="1965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Банк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Лена\и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85720" y="1357298"/>
            <a:ext cx="3968750" cy="2449513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429124" y="214290"/>
            <a:ext cx="492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/>
              <a:t>,</a:t>
            </a:r>
            <a:endParaRPr lang="ru-RU" sz="12000" dirty="0"/>
          </a:p>
        </p:txBody>
      </p:sp>
      <p:sp>
        <p:nvSpPr>
          <p:cNvPr id="32" name="TextBox 31"/>
          <p:cNvSpPr txBox="1"/>
          <p:nvPr/>
        </p:nvSpPr>
        <p:spPr>
          <a:xfrm>
            <a:off x="3357554" y="2928934"/>
            <a:ext cx="168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С=Б</a:t>
            </a:r>
            <a:endParaRPr lang="ru-RU" sz="6000" b="1" dirty="0"/>
          </a:p>
        </p:txBody>
      </p:sp>
      <p:pic>
        <p:nvPicPr>
          <p:cNvPr id="33" name="Picture 14" descr="http://santexniki.com.ua/foto/znak25.jpg"/>
          <p:cNvPicPr>
            <a:picLocks noChangeAspect="1" noChangeArrowheads="1"/>
          </p:cNvPicPr>
          <p:nvPr/>
        </p:nvPicPr>
        <p:blipFill>
          <a:blip r:embed="rId11" r:link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5100" y="0"/>
            <a:ext cx="1358900" cy="1438275"/>
          </a:xfrm>
          <a:prstGeom prst="rect">
            <a:avLst/>
          </a:prstGeom>
          <a:noFill/>
        </p:spPr>
      </p:pic>
      <p:pic>
        <p:nvPicPr>
          <p:cNvPr id="16" name="Рисунок 15" descr="6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8072462" y="5786462"/>
            <a:ext cx="1071538" cy="1071538"/>
          </a:xfrm>
          <a:prstGeom prst="rect">
            <a:avLst/>
          </a:prstGeom>
        </p:spPr>
      </p:pic>
      <p:pic>
        <p:nvPicPr>
          <p:cNvPr id="17" name="~PP1977.WAV">
            <a:hlinkClick r:id="" action="ppaction://media"/>
          </p:cNvPr>
          <p:cNvPicPr>
            <a:picLocks noRot="1" noChangeAspect="1"/>
          </p:cNvPicPr>
          <p:nvPr>
            <a:wavAudioFile r:embed="rId1" name="~PP1977.WAV"/>
          </p:nvPr>
        </p:nvPicPr>
        <p:blipFill>
          <a:blip r:embed="rId15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редства у нас ес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01024" y="6072182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9" name="Рисунок 8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214414" y="2500306"/>
            <a:ext cx="6572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Это крупный магазин,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У него не счесть витрин.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Всё найдётся на прилавке -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От одежды до булавки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500306"/>
            <a:ext cx="321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супермаркет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big_22309425y8u.gif"/>
          <p:cNvPicPr>
            <a:picLocks noChangeAspect="1"/>
          </p:cNvPicPr>
          <p:nvPr/>
        </p:nvPicPr>
        <p:blipFill>
          <a:blip r:embed="rId8"/>
          <a:srcRect t="10000" b="14999"/>
          <a:stretch>
            <a:fillRect/>
          </a:stretch>
        </p:blipFill>
        <p:spPr>
          <a:xfrm>
            <a:off x="3500430" y="1643050"/>
            <a:ext cx="5643570" cy="3429023"/>
          </a:xfrm>
          <a:prstGeom prst="rect">
            <a:avLst/>
          </a:prstGeom>
        </p:spPr>
      </p:pic>
      <p:pic>
        <p:nvPicPr>
          <p:cNvPr id="10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2564.WAV">
            <a:hlinkClick r:id="" action="ppaction://media"/>
          </p:cNvPr>
          <p:cNvPicPr>
            <a:picLocks noRot="1" noChangeAspect="1"/>
          </p:cNvPicPr>
          <p:nvPr>
            <a:wavAudioFile r:embed="rId1" name="~PP256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3009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6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7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57224" y="2500306"/>
            <a:ext cx="67151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Всё, что в жизни продаётся,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Одинаково зовётся: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И крупа, и самовар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Называются ...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500306"/>
            <a:ext cx="2146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товар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4035" name="Picture 3" descr="D:\мои документы\400_F_28463230_sunThmfxWDdscQGv1ZWFuywX1ygBUX8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2071678"/>
            <a:ext cx="4483738" cy="3000396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1369.WAV">
            <a:hlinkClick r:id="" action="ppaction://media"/>
          </p:cNvPr>
          <p:cNvPicPr>
            <a:picLocks noRot="1" noChangeAspect="1"/>
          </p:cNvPicPr>
          <p:nvPr>
            <a:wavAudioFile r:embed="rId1" name="~PP1369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4033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85728"/>
            <a:ext cx="2286016" cy="2125995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786058"/>
            <a:ext cx="750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Мебель, хлеб и огурцы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Продают нам ... 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500306"/>
            <a:ext cx="36538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продавцы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Picture 3" descr="000803_1071_1190_vnv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4786314" y="1285860"/>
            <a:ext cx="3579640" cy="401462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0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662.WAV">
            <a:hlinkClick r:id="" action="ppaction://media"/>
          </p:cNvPr>
          <p:cNvPicPr>
            <a:picLocks noRot="1" noChangeAspect="1"/>
          </p:cNvPicPr>
          <p:nvPr>
            <a:wavAudioFile r:embed="rId1" name="~PP66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4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00034" y="2786058"/>
            <a:ext cx="821537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Сколько купили вы колбасы,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Стрелкой покажут вам точно ...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500306"/>
            <a:ext cx="18932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весы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0962" name="Picture 2" descr="D:\мои документы\aleks-bs-t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786182" y="1285860"/>
            <a:ext cx="3986658" cy="423015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813.WAV">
            <a:hlinkClick r:id="" action="ppaction://media"/>
          </p:cNvPr>
          <p:cNvPicPr>
            <a:picLocks noRot="1" noChangeAspect="1"/>
          </p:cNvPicPr>
          <p:nvPr>
            <a:wavAudioFile r:embed="rId1" name="~PP813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0961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Рисунок 6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1031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14290"/>
            <a:ext cx="2286016" cy="2125995"/>
          </a:xfrm>
          <a:prstGeom prst="rect">
            <a:avLst/>
          </a:prstGeom>
          <a:noFill/>
        </p:spPr>
      </p:pic>
      <p:pic>
        <p:nvPicPr>
          <p:cNvPr id="1033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00034" y="2143116"/>
            <a:ext cx="7786742" cy="2714644"/>
          </a:xfrm>
          <a:prstGeom prst="round2Diag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71472" y="2357430"/>
            <a:ext cx="764386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За сметану, хлеб и сыр</a:t>
            </a:r>
            <a:b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В кассе чек пробьёт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285992"/>
            <a:ext cx="4429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кассир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6" name="Picture 3" descr="000803_1071_1217_vnv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785794"/>
            <a:ext cx="3684639" cy="4429156"/>
          </a:xfrm>
          <a:prstGeom prst="rect">
            <a:avLst/>
          </a:prstGeom>
          <a:noFill/>
        </p:spPr>
      </p:pic>
      <p:pic>
        <p:nvPicPr>
          <p:cNvPr id="8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1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2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3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85852" y="2714620"/>
            <a:ext cx="6000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 фирме прибыль он считает,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Всем зарплату начисляет.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 считать ему не лень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Все налоги целый день.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2571744"/>
            <a:ext cx="2939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бухгалтер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ои документы\367266_origina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00496" y="1714488"/>
            <a:ext cx="4707518" cy="3500462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615.WAV">
            <a:hlinkClick r:id="" action="ppaction://media"/>
          </p:cNvPr>
          <p:cNvPicPr>
            <a:picLocks noRot="1" noChangeAspect="1"/>
          </p:cNvPicPr>
          <p:nvPr>
            <a:wavAudioFile r:embed="rId1" name="~PP61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8" name="Рисунок 7" descr="2c47817503d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786742" cy="2786082"/>
          </a:xfrm>
          <a:prstGeom prst="round2Diag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2643182"/>
            <a:ext cx="74295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Люди ходят на базар: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Там дешевле весь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571744"/>
            <a:ext cx="250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товар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мои документы\groentekraam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1857364"/>
            <a:ext cx="5168637" cy="3384770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454.WAV">
            <a:hlinkClick r:id="" action="ppaction://media"/>
          </p:cNvPr>
          <p:cNvPicPr>
            <a:picLocks noRot="1" noChangeAspect="1"/>
          </p:cNvPicPr>
          <p:nvPr>
            <a:wavAudioFile r:embed="rId1" name="~PP45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2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2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14290"/>
            <a:ext cx="2286016" cy="2125995"/>
          </a:xfrm>
          <a:prstGeom prst="rect">
            <a:avLst/>
          </a:prstGeom>
          <a:noFill/>
        </p:spPr>
      </p:pic>
      <p:pic>
        <p:nvPicPr>
          <p:cNvPr id="3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00034" y="2214554"/>
            <a:ext cx="7786742" cy="2786082"/>
          </a:xfrm>
          <a:prstGeom prst="round2DiagRect">
            <a:avLst/>
          </a:prstGeom>
          <a:noFill/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785786" y="2643182"/>
            <a:ext cx="650085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И врачу, и акробату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Выдают за труд ...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357430"/>
            <a:ext cx="32996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зарплату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lenagold.narod.ru/fon/clipart/d/deng/deng8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60128" y="2000240"/>
            <a:ext cx="3669524" cy="3101156"/>
          </a:xfrm>
          <a:prstGeom prst="rect">
            <a:avLst/>
          </a:prstGeom>
          <a:noFill/>
        </p:spPr>
      </p:pic>
      <p:pic>
        <p:nvPicPr>
          <p:cNvPr id="9" name="Picture 15" descr="solnishko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2" name="Picture 2" descr="D:\мои документы\6bc370eb15f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3" name="~PP3952.WAV">
            <a:hlinkClick r:id="" action="ppaction://media"/>
          </p:cNvPr>
          <p:cNvPicPr>
            <a:picLocks noRot="1" noChangeAspect="1"/>
          </p:cNvPicPr>
          <p:nvPr>
            <a:wavAudioFile r:embed="rId1" name="~PP395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993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01024" y="5929330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9" name="Рисунок 8" descr="2c47817503d3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5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71472" y="2428868"/>
            <a:ext cx="77867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Хрюшка требуется мне,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Arial" pitchFamily="34" charset="0"/>
              </a:rPr>
              <a:t>Та, что с дыркой на спине.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428868"/>
            <a:ext cx="364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копилка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1026" name="Picture 2" descr="D:\мои документы\j0441315.png"/>
          <p:cNvPicPr>
            <a:picLocks noChangeAspect="1" noChangeArrowheads="1"/>
          </p:cNvPicPr>
          <p:nvPr/>
        </p:nvPicPr>
        <p:blipFill>
          <a:blip r:embed="rId9"/>
          <a:srcRect t="3425" b="5821"/>
          <a:stretch>
            <a:fillRect/>
          </a:stretch>
        </p:blipFill>
        <p:spPr bwMode="auto">
          <a:xfrm flipH="1">
            <a:off x="4500562" y="1500174"/>
            <a:ext cx="3935811" cy="3571900"/>
          </a:xfrm>
          <a:prstGeom prst="rect">
            <a:avLst/>
          </a:prstGeom>
          <a:noFill/>
        </p:spPr>
      </p:pic>
      <p:pic>
        <p:nvPicPr>
          <p:cNvPr id="10" name="Рисунок 9" descr="6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072462" y="5786462"/>
            <a:ext cx="1071538" cy="1071538"/>
          </a:xfrm>
          <a:prstGeom prst="rect">
            <a:avLst/>
          </a:prstGeom>
        </p:spPr>
      </p:pic>
      <p:pic>
        <p:nvPicPr>
          <p:cNvPr id="11" name="Picture 14" descr="http://santexniki.com.ua/foto/znak25.jpg"/>
          <p:cNvPicPr>
            <a:picLocks noChangeAspect="1" noChangeArrowheads="1"/>
          </p:cNvPicPr>
          <p:nvPr/>
        </p:nvPicPr>
        <p:blipFill>
          <a:blip r:embed="rId12" r:link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2" name="~PP3775.WAV">
            <a:hlinkClick r:id="" action="ppaction://media"/>
          </p:cNvPr>
          <p:cNvPicPr>
            <a:picLocks noRot="1" noChangeAspect="1"/>
          </p:cNvPicPr>
          <p:nvPr>
            <a:wavAudioFile r:embed="rId1" name="~PP377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985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6bc370eb15f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8072462" y="5929330"/>
            <a:ext cx="811167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  <p:sndAc>
      <p:stSnd>
        <p:snd r:embed="rId2" name="Делайте умные лица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5" name="Рисунок 4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6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7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pic>
        <p:nvPicPr>
          <p:cNvPr id="8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214414" y="2714620"/>
            <a:ext cx="66437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Какое «удобрение» увеличивало урожайность золотых монет на Поле Чудес в Стране дураков?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726.WAV">
            <a:hlinkClick r:id="" action="ppaction://media"/>
          </p:cNvPr>
          <p:cNvPicPr>
            <a:picLocks noRot="1" noChangeAspect="1"/>
          </p:cNvPicPr>
          <p:nvPr>
            <a:wavAudioFile r:embed="rId1" name="~PP726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136904" cy="3528391"/>
          </a:xfrm>
        </p:spPr>
        <p:txBody>
          <a:bodyPr>
            <a:noAutofit/>
          </a:bodyPr>
          <a:lstStyle/>
          <a:p>
            <a:pPr algn="l"/>
            <a:r>
              <a:rPr lang="ru-RU" sz="3200" i="1" dirty="0" smtClean="0">
                <a:solidFill>
                  <a:srgbClr val="002060"/>
                </a:solidFill>
              </a:rPr>
              <a:t>Для того, чтобы удобрить монетки, которые были посажены в землю, лиса Алиса и кот </a:t>
            </a:r>
            <a:r>
              <a:rPr lang="ru-RU" sz="3200" i="1" dirty="0" err="1" smtClean="0">
                <a:solidFill>
                  <a:srgbClr val="002060"/>
                </a:solidFill>
              </a:rPr>
              <a:t>Базилио</a:t>
            </a:r>
            <a:r>
              <a:rPr lang="ru-RU" sz="3200" i="1" dirty="0" smtClean="0">
                <a:solidFill>
                  <a:srgbClr val="002060"/>
                </a:solidFill>
              </a:rPr>
              <a:t> убедили Буратино посолить их, а затем полить!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Из монеток, которые закопал Буратино, по заверениям двух воришек и мошенников, должно было вырасти дерево МОНЕТ.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72819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3" name="Рисунок 2" descr="2c47817503d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214290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142976" y="3071810"/>
            <a:ext cx="66437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ea typeface="Times New Roman" pitchFamily="18" charset="0"/>
                <a:cs typeface="Times New Roman" pitchFamily="18" charset="0"/>
              </a:rPr>
              <a:t>На чём разбогател сказочный коротышка Пончик на Луне?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465.WAV">
            <a:hlinkClick r:id="" action="ppaction://media"/>
          </p:cNvPr>
          <p:cNvPicPr>
            <a:picLocks noRot="1" noChangeAspect="1"/>
          </p:cNvPicPr>
          <p:nvPr>
            <a:wavAudioFile r:embed="rId1" name="~PP465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992888" cy="410445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/>
              <a:t>Соль.</a:t>
            </a:r>
            <a:br>
              <a:rPr lang="ru-RU" sz="3600" dirty="0" smtClean="0"/>
            </a:br>
            <a:r>
              <a:rPr lang="ru-RU" sz="3600" dirty="0" smtClean="0"/>
              <a:t>	На луне не знали о такой добавке в пищу и Пончик организовал ее добычу и продажу..</a:t>
            </a:r>
            <a:br>
              <a:rPr lang="ru-RU" sz="3600" dirty="0" smtClean="0"/>
            </a:br>
            <a:r>
              <a:rPr lang="ru-RU" sz="3600" dirty="0" smtClean="0"/>
              <a:t>	Разбогател на этом деле и стал миллионером Называли его господин ПОНЧ. Только вот радости и счастья это богатство ему </a:t>
            </a:r>
            <a:r>
              <a:rPr lang="ru-RU" sz="3600" smtClean="0"/>
              <a:t>не принесло</a:t>
            </a:r>
            <a:r>
              <a:rPr lang="ru-RU" smtClean="0"/>
              <a:t>(.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4941168"/>
            <a:ext cx="5936704" cy="115212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14290"/>
            <a:ext cx="2286016" cy="2125995"/>
          </a:xfrm>
          <a:prstGeom prst="rect">
            <a:avLst/>
          </a:prstGeom>
          <a:noFill/>
        </p:spPr>
      </p:pic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285992"/>
            <a:ext cx="7929618" cy="2786082"/>
          </a:xfrm>
          <a:prstGeom prst="round2Diag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7224" y="2428868"/>
            <a:ext cx="72866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Героине какой  сказки удалось за нетрудовую денежную единицу сделать выгоднейшую покупку к своему юбилею?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9" name="~PP1105.WAV">
            <a:hlinkClick r:id="" action="ppaction://media"/>
          </p:cNvPr>
          <p:cNvPicPr>
            <a:picLocks noRot="1" noChangeAspect="1"/>
          </p:cNvPicPr>
          <p:nvPr>
            <a:wavAudioFile r:embed="rId1" name="~PP1105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4709" y="1124744"/>
            <a:ext cx="5891985" cy="2347119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7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7109" y="1300675"/>
            <a:ext cx="5891985" cy="234711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1" y="1844824"/>
            <a:ext cx="6924107" cy="27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859672"/>
            <a:ext cx="6408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Сказочной героине МУХЕ  - ЦОКОТУХЕ </a:t>
            </a:r>
            <a:r>
              <a:rPr lang="ru-RU" sz="3200" b="1" dirty="0">
                <a:solidFill>
                  <a:srgbClr val="002060"/>
                </a:solidFill>
              </a:rPr>
              <a:t>удалось за нетрудовую денежную единицу сделать выгоднейшую покупку к своему юбилею?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3095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214290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357430"/>
            <a:ext cx="7929618" cy="2786082"/>
          </a:xfrm>
          <a:prstGeom prst="round2Diag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2786058"/>
            <a:ext cx="65722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сказочный персонаж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периодически нёс золотые яйца?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0" name="~PP1891.WAV">
            <a:hlinkClick r:id="" action="ppaction://media"/>
          </p:cNvPr>
          <p:cNvPicPr>
            <a:picLocks noRot="1" noChangeAspect="1"/>
          </p:cNvPicPr>
          <p:nvPr>
            <a:wavAudioFile r:embed="rId1" name="~PP1891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08735" y="1306775"/>
            <a:ext cx="5435033" cy="2165088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7128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КУРОЧКА – РЯБА сказочный персонаж, который 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периодически нёс золотые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яйца.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1821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6" y="2114309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29" y="4067549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718409" y="2115332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00108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делает с рублём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копейка?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2857496"/>
            <a:ext cx="23574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Воспитывает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3143248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Бережёт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86380" y="5143512"/>
            <a:ext cx="1643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Питает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main_big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429376" y="571480"/>
            <a:ext cx="2714624" cy="18097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43174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857496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715272" y="5643578"/>
            <a:ext cx="1032394" cy="1000132"/>
          </a:xfrm>
          <a:prstGeom prst="rect">
            <a:avLst/>
          </a:prstGeom>
          <a:noFill/>
        </p:spPr>
      </p:pic>
      <p:pic>
        <p:nvPicPr>
          <p:cNvPr id="21" name="~PP2254.WAV">
            <a:hlinkClick r:id="" action="ppaction://media"/>
          </p:cNvPr>
          <p:cNvPicPr>
            <a:picLocks noRot="1" noChangeAspect="1"/>
          </p:cNvPicPr>
          <p:nvPr>
            <a:wavAudioFile r:embed="rId1" name="~PP2254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500570"/>
            <a:ext cx="9144000" cy="2357430"/>
          </a:xfrm>
          <a:prstGeom prst="rect">
            <a:avLst/>
          </a:prstGeom>
        </p:spPr>
      </p:pic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pic>
        <p:nvPicPr>
          <p:cNvPr id="5" name="Picture 7" descr="D:\мои документы\a_cb64e13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285728"/>
            <a:ext cx="2286016" cy="2125995"/>
          </a:xfrm>
          <a:prstGeom prst="rect">
            <a:avLst/>
          </a:prstGeom>
          <a:noFill/>
        </p:spPr>
      </p:pic>
      <p:pic>
        <p:nvPicPr>
          <p:cNvPr id="6" name="Picture 9" descr="F:\картинки\фоны\Background nabor_ №9\116-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800000">
            <a:off x="571472" y="2357430"/>
            <a:ext cx="7929618" cy="2786082"/>
          </a:xfrm>
          <a:prstGeom prst="round2Diag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00100" y="2571744"/>
            <a:ext cx="65722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Посмотрите отрывок из мультфильма и скажите: Почему старик передумал корову продавать?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4" descr="http://santexniki.com.ua/foto/znak25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r:link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142852"/>
            <a:ext cx="1358900" cy="1438275"/>
          </a:xfrm>
          <a:prstGeom prst="rect">
            <a:avLst/>
          </a:prstGeom>
          <a:noFill/>
        </p:spPr>
      </p:pic>
      <p:pic>
        <p:nvPicPr>
          <p:cNvPr id="10" name="~PP1456.WAV">
            <a:hlinkClick r:id="" action="ppaction://media"/>
          </p:cNvPr>
          <p:cNvPicPr>
            <a:picLocks noRot="1" noChangeAspect="1"/>
          </p:cNvPicPr>
          <p:nvPr>
            <a:wavAudioFile r:embed="rId1" name="~PP1456.WAV"/>
          </p:nvPr>
        </p:nvPicPr>
        <p:blipFill>
          <a:blip r:embed="rId10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859368"/>
            <a:ext cx="6558160" cy="2612495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620688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Услышав хвалебные речи в адрес своей коровы, старик передумал продавать свою скотину.</a:t>
            </a:r>
            <a:br>
              <a:rPr lang="ru-RU" sz="4400" i="1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</a:br>
            <a:r>
              <a:rPr lang="ru-RU" sz="4400" i="1" dirty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«Такая корова </a:t>
            </a:r>
            <a:r>
              <a:rPr lang="ru-RU" sz="4400" i="1" dirty="0" smtClean="0">
                <a:solidFill>
                  <a:srgbClr val="002060"/>
                </a:solidFill>
                <a:latin typeface="Arial"/>
                <a:ea typeface="+mj-ea"/>
                <a:cs typeface="+mj-cs"/>
              </a:rPr>
              <a:t>нужна самому!»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9" y="632054"/>
            <a:ext cx="7128792" cy="2839810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03647" y="2276872"/>
            <a:ext cx="6408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i="1" dirty="0">
                <a:solidFill>
                  <a:srgbClr val="002060"/>
                </a:solidFill>
                <a:latin typeface="Arial"/>
              </a:rPr>
              <a:t>МОЛОДЦЫ!!!</a:t>
            </a:r>
            <a:endParaRPr lang="ru-RU" sz="72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547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8715436" cy="3471863"/>
          </a:xfrm>
          <a:prstGeom prst="rect">
            <a:avLst/>
          </a:prstGeom>
          <a:noFill/>
        </p:spPr>
      </p:pic>
      <p:pic>
        <p:nvPicPr>
          <p:cNvPr id="4" name="Рисунок 3" descr="2c47817503d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813660"/>
            <a:ext cx="9144000" cy="2044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1142984"/>
            <a:ext cx="4714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Использован материал с сайта:</a:t>
            </a:r>
          </a:p>
          <a:p>
            <a:r>
              <a:rPr lang="en-US" sz="1600" b="1" dirty="0" smtClean="0">
                <a:hlinkClick r:id="rId4"/>
              </a:rPr>
              <a:t>www.zanimatika.narod.ru</a:t>
            </a:r>
            <a:endParaRPr lang="en-US" sz="1600" b="1" dirty="0" smtClean="0"/>
          </a:p>
          <a:p>
            <a:r>
              <a:rPr lang="ru-RU" sz="1600" b="1" dirty="0" smtClean="0"/>
              <a:t>Клипарт, иллюстрации:</a:t>
            </a:r>
          </a:p>
          <a:p>
            <a:r>
              <a:rPr lang="en-US" sz="1600" b="1" dirty="0" smtClean="0">
                <a:hlinkClick r:id="rId5"/>
              </a:rPr>
              <a:t>www.Yandex.ru</a:t>
            </a:r>
            <a:endParaRPr lang="en-US" sz="1600" b="1" dirty="0" smtClean="0"/>
          </a:p>
          <a:p>
            <a:r>
              <a:rPr lang="en-US" sz="1600" b="1" dirty="0" smtClean="0">
                <a:hlinkClick r:id="rId6"/>
              </a:rPr>
              <a:t>www.forum.materinstvo.ru</a:t>
            </a:r>
            <a:endParaRPr lang="ru-RU" sz="1600" b="1" dirty="0" smtClean="0"/>
          </a:p>
          <a:p>
            <a:r>
              <a:rPr lang="en-US" sz="1600" b="1" dirty="0" smtClean="0">
                <a:hlinkClick r:id="rId7"/>
              </a:rPr>
              <a:t>www.lenagold.ru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ru-RU" sz="2000" b="1" dirty="0"/>
          </a:p>
        </p:txBody>
      </p:sp>
      <p:pic>
        <p:nvPicPr>
          <p:cNvPr id="6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143768" y="142852"/>
            <a:ext cx="1714480" cy="14336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44" y="3357562"/>
            <a:ext cx="9001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Использованы фрагменты мультфильмов:</a:t>
            </a:r>
          </a:p>
          <a:p>
            <a:pPr marL="342900" indent="-342900"/>
            <a:r>
              <a:rPr lang="en-US" sz="1400" b="1" dirty="0" smtClean="0"/>
              <a:t>1</a:t>
            </a:r>
            <a:r>
              <a:rPr lang="ru-RU" sz="1400" b="1" dirty="0" smtClean="0"/>
              <a:t>. «Приключения Буратино», Союзмультфильм, 1959 г,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</a:t>
            </a:r>
            <a:r>
              <a:rPr lang="ru-RU" sz="1400" b="1" dirty="0" err="1" smtClean="0"/>
              <a:t>Д.Бабиченко</a:t>
            </a:r>
            <a:r>
              <a:rPr lang="ru-RU" sz="1400" b="1" dirty="0" smtClean="0"/>
              <a:t>, </a:t>
            </a:r>
            <a:r>
              <a:rPr lang="ru-RU" sz="1400" b="1" dirty="0" err="1" smtClean="0"/>
              <a:t>И.Иванов-Вано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2. «Муха-Цокотуха», </a:t>
            </a:r>
            <a:r>
              <a:rPr lang="ru-RU" sz="1400" b="1" dirty="0" err="1" smtClean="0"/>
              <a:t>Союзмультфильм</a:t>
            </a:r>
            <a:r>
              <a:rPr lang="ru-RU" sz="1400" b="1" dirty="0" smtClean="0"/>
              <a:t>, 1976 г.,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</a:t>
            </a:r>
            <a:r>
              <a:rPr lang="ru-RU" sz="1400" b="1" dirty="0" err="1" smtClean="0"/>
              <a:t>Б.Степанцев</a:t>
            </a:r>
            <a:endParaRPr lang="ru-RU" sz="1400" b="1" dirty="0" smtClean="0"/>
          </a:p>
          <a:p>
            <a:pPr marL="342900" indent="-342900"/>
            <a:r>
              <a:rPr lang="ru-RU" sz="1400" b="1" dirty="0" smtClean="0"/>
              <a:t>3. «Незнайка на Луне», Студия Ф.А.Ф., Компания «Русское Золото», 1999 г</a:t>
            </a:r>
          </a:p>
          <a:p>
            <a:pPr marL="342900" indent="-342900"/>
            <a:r>
              <a:rPr lang="ru-RU" sz="1400" b="1" dirty="0" smtClean="0"/>
              <a:t>4 «Как старик корову продавал», Творческое объединение «Экран», 1980 г., </a:t>
            </a:r>
            <a:r>
              <a:rPr lang="ru-RU" sz="1400" b="1" dirty="0" err="1" smtClean="0"/>
              <a:t>реж</a:t>
            </a:r>
            <a:r>
              <a:rPr lang="ru-RU" sz="1400" b="1" dirty="0" smtClean="0"/>
              <a:t>. – А.Соловьёв</a:t>
            </a:r>
          </a:p>
          <a:p>
            <a:pPr marL="342900" indent="-342900"/>
            <a:r>
              <a:rPr lang="ru-RU" sz="1400" b="1" dirty="0" smtClean="0"/>
              <a:t>5. «Про деда, бабу и курочку </a:t>
            </a:r>
            <a:r>
              <a:rPr lang="ru-RU" sz="1400" b="1" dirty="0" err="1" smtClean="0"/>
              <a:t>Рябу</a:t>
            </a:r>
            <a:r>
              <a:rPr lang="ru-RU" sz="1400" b="1" dirty="0" smtClean="0"/>
              <a:t>», Союзмультфильм, 1982 г, 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5717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hlinkClick r:id="rId9"/>
              </a:rPr>
              <a:t>http://i009.radikal.ru/0909/e5/98ef9161d314.jpg</a:t>
            </a:r>
            <a:endParaRPr lang="ru-RU" sz="1600" b="1" dirty="0" smtClean="0"/>
          </a:p>
          <a:p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786058"/>
            <a:ext cx="7500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10"/>
              </a:rPr>
              <a:t>http://www.liveinternet.ru/users/3330929/rubric/1184955/</a:t>
            </a:r>
            <a:r>
              <a:rPr lang="ru-RU" sz="1600" b="1" dirty="0" smtClean="0"/>
              <a:t> - кот </a:t>
            </a:r>
            <a:r>
              <a:rPr lang="ru-RU" sz="1600" b="1" dirty="0" err="1" smtClean="0"/>
              <a:t>Матроскин</a:t>
            </a:r>
            <a:endParaRPr lang="ru-RU" sz="1600" b="1" dirty="0" smtClean="0"/>
          </a:p>
          <a:p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071810"/>
            <a:ext cx="3255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hlinkClick r:id="rId11"/>
              </a:rPr>
              <a:t>http://edu-teacherzv.ucoz.ru/</a:t>
            </a:r>
            <a:r>
              <a:rPr lang="en-US" sz="1600" b="1" dirty="0" smtClean="0"/>
              <a:t> - </a:t>
            </a:r>
            <a:r>
              <a:rPr lang="ru-RU" sz="1600" b="1" dirty="0" smtClean="0"/>
              <a:t>фон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643446"/>
            <a:ext cx="5923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u="sng" dirty="0" smtClean="0">
                <a:hlinkClick r:id="rId12"/>
              </a:rPr>
              <a:t>http://poiskm.ru/artist/278154-Prostokvashinoа</a:t>
            </a:r>
            <a:r>
              <a:rPr lang="ru-RU" sz="1400" b="1" u="sng" dirty="0" smtClean="0"/>
              <a:t> - </a:t>
            </a:r>
            <a:r>
              <a:rPr lang="ru-RU" sz="1400" b="1" dirty="0" smtClean="0"/>
              <a:t>фразы из мультфильма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386884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14414" y="928670"/>
            <a:ext cx="6143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известная пословица предлагает взамен ста рублей?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3214686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Сто евро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3143248"/>
            <a:ext cx="235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Сто друзей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7752" y="5000636"/>
            <a:ext cx="2428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Сто лет одиночества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cdolls48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9454" y="500042"/>
            <a:ext cx="1990725" cy="20669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71736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00760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015.WAV">
            <a:hlinkClick r:id="" action="ppaction://media"/>
          </p:cNvPr>
          <p:cNvPicPr>
            <a:picLocks noRot="1" noChangeAspect="1"/>
          </p:cNvPicPr>
          <p:nvPr>
            <a:wavAudioFile r:embed="rId1" name="~PP2015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57290" y="857232"/>
            <a:ext cx="6072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называется место продажи Новогодних ёлок?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3071810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Зелёный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рынок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00826" y="3071810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Колючий аукцион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57752" y="5072074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Ёлочный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базар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507fe3d3708e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929454" y="571480"/>
            <a:ext cx="2091917" cy="22195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71736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86322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980.WAV">
            <a:hlinkClick r:id="" action="ppaction://media"/>
          </p:cNvPr>
          <p:cNvPicPr>
            <a:picLocks noRot="1" noChangeAspect="1"/>
          </p:cNvPicPr>
          <p:nvPr>
            <a:wavAudioFile r:embed="rId1" name="~PP98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8728" y="1000108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Месяц школьных базаров – это…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3143248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Сентябрь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5143512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Май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86578" y="3143248"/>
            <a:ext cx="1785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Август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3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643702" y="428604"/>
            <a:ext cx="2286005" cy="22860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2446.WAV">
            <a:hlinkClick r:id="" action="ppaction://media"/>
          </p:cNvPr>
          <p:cNvPicPr>
            <a:picLocks noRot="1" noChangeAspect="1"/>
          </p:cNvPicPr>
          <p:nvPr>
            <a:wavAudioFile r:embed="rId1" name="~PP2446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71546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Какое животное всегда при деньгах?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6116" y="3214686"/>
            <a:ext cx="193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Поросёнок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9454" y="3214686"/>
            <a:ext cx="1532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Собака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9256" y="5214950"/>
            <a:ext cx="145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Кошка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post-290226-130369860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000892" y="714356"/>
            <a:ext cx="1995677" cy="199567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14612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15042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660.WAV">
            <a:hlinkClick r:id="" action="ppaction://media"/>
          </p:cNvPr>
          <p:cNvPicPr>
            <a:picLocks noRot="1" noChangeAspect="1"/>
          </p:cNvPicPr>
          <p:nvPr>
            <a:wavAudioFile r:embed="rId1" name="~PP660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-66081-12611875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995331">
            <a:off x="275227" y="3990011"/>
            <a:ext cx="3429024" cy="3429024"/>
          </a:xfrm>
          <a:prstGeom prst="rect">
            <a:avLst/>
          </a:prstGeom>
        </p:spPr>
      </p:pic>
      <p:pic>
        <p:nvPicPr>
          <p:cNvPr id="2" name="Рисунок 1" descr="Безимени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3929066"/>
            <a:ext cx="4000528" cy="2667019"/>
          </a:xfrm>
          <a:prstGeom prst="rect">
            <a:avLst/>
          </a:prstGeom>
        </p:spPr>
      </p:pic>
      <p:pic>
        <p:nvPicPr>
          <p:cNvPr id="5" name="Рисунок 4" descr="9bd51381796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1357290" y="142853"/>
            <a:ext cx="6786610" cy="2500330"/>
          </a:xfrm>
          <a:prstGeom prst="rect">
            <a:avLst/>
          </a:prstGeom>
        </p:spPr>
      </p:pic>
      <p:pic>
        <p:nvPicPr>
          <p:cNvPr id="6" name="Рисунок 5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6217625" y="2114310"/>
            <a:ext cx="2610295" cy="2772313"/>
          </a:xfrm>
          <a:prstGeom prst="rect">
            <a:avLst/>
          </a:prstGeom>
        </p:spPr>
      </p:pic>
      <p:pic>
        <p:nvPicPr>
          <p:cNvPr id="7" name="Рисунок 6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4675730" y="4067550"/>
            <a:ext cx="2745524" cy="2915936"/>
          </a:xfrm>
          <a:prstGeom prst="rect">
            <a:avLst/>
          </a:prstGeom>
        </p:spPr>
      </p:pic>
      <p:pic>
        <p:nvPicPr>
          <p:cNvPr id="9" name="Рисунок 8" descr="6af658f1c3d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2910" y="2643182"/>
            <a:ext cx="1266164" cy="1222257"/>
          </a:xfrm>
          <a:prstGeom prst="rect">
            <a:avLst/>
          </a:prstGeom>
        </p:spPr>
      </p:pic>
      <p:pic>
        <p:nvPicPr>
          <p:cNvPr id="8" name="Рисунок 7" descr="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57776">
            <a:off x="2861285" y="2115331"/>
            <a:ext cx="2615955" cy="27783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00166" y="1000108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Какие деньги родители выделяют своим детям?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3244334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Карманные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86578" y="3143248"/>
            <a:ext cx="1785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Ручные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3504" y="5214950"/>
            <a:ext cx="2214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Домашние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 descr="11529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215206" y="214290"/>
            <a:ext cx="1357322" cy="244512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86050" y="2714620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072198" y="2786058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4714884"/>
            <a:ext cx="2928958" cy="150019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2" descr="D:\мои документы\6bc370eb15f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flipH="1">
            <a:off x="7929586" y="5857892"/>
            <a:ext cx="811167" cy="785818"/>
          </a:xfrm>
          <a:prstGeom prst="rect">
            <a:avLst/>
          </a:prstGeom>
          <a:noFill/>
        </p:spPr>
      </p:pic>
      <p:pic>
        <p:nvPicPr>
          <p:cNvPr id="21" name="~PP3252.WAV">
            <a:hlinkClick r:id="" action="ppaction://media"/>
          </p:cNvPr>
          <p:cNvPicPr>
            <a:picLocks noRot="1" noChangeAspect="1"/>
          </p:cNvPicPr>
          <p:nvPr>
            <a:wavAudioFile r:embed="rId1" name="~PP3252.WAV"/>
          </p:nvPr>
        </p:nvPicPr>
        <p:blipFill>
          <a:blip r:embed="rId14" cstate="email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584</Words>
  <Application>Microsoft Office PowerPoint</Application>
  <PresentationFormat>Экран (4:3)</PresentationFormat>
  <Paragraphs>123</Paragraphs>
  <Slides>43</Slides>
  <Notes>0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того, чтобы удобрить монетки, которые были посажены в землю, лиса Алиса и кот Базилио убедили Буратино посолить их, а затем полить! Из монеток, которые закопал Буратино, по заверениям двух воришек и мошенников, должно было вырасти дерево МОНЕТ.</vt:lpstr>
      <vt:lpstr>Презентация PowerPoint</vt:lpstr>
      <vt:lpstr>Соль.  На луне не знали о такой добавке в пищу и Пончик организовал ее добычу и продажу..  Разбогател на этом деле и стал миллионером Называли его господин ПОНЧ. Только вот радости и счастья это богатство ему не принесло(.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ЛОГОПЕД</cp:lastModifiedBy>
  <cp:revision>97</cp:revision>
  <cp:lastPrinted>2022-01-12T02:41:59Z</cp:lastPrinted>
  <dcterms:created xsi:type="dcterms:W3CDTF">2011-08-09T07:34:09Z</dcterms:created>
  <dcterms:modified xsi:type="dcterms:W3CDTF">2022-03-25T05:48:34Z</dcterms:modified>
</cp:coreProperties>
</file>