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6"/>
  </p:notesMasterIdLst>
  <p:sldIdLst>
    <p:sldId id="256" r:id="rId2"/>
    <p:sldId id="258" r:id="rId3"/>
    <p:sldId id="257" r:id="rId4"/>
    <p:sldId id="259" r:id="rId5"/>
    <p:sldId id="260" r:id="rId6"/>
    <p:sldId id="261" r:id="rId7"/>
    <p:sldId id="266" r:id="rId8"/>
    <p:sldId id="267" r:id="rId9"/>
    <p:sldId id="268" r:id="rId10"/>
    <p:sldId id="269" r:id="rId11"/>
    <p:sldId id="275" r:id="rId12"/>
    <p:sldId id="276" r:id="rId13"/>
    <p:sldId id="270" r:id="rId14"/>
    <p:sldId id="321" r:id="rId15"/>
    <p:sldId id="271" r:id="rId16"/>
    <p:sldId id="331" r:id="rId17"/>
    <p:sldId id="320" r:id="rId18"/>
    <p:sldId id="322" r:id="rId19"/>
    <p:sldId id="323" r:id="rId20"/>
    <p:sldId id="324" r:id="rId21"/>
    <p:sldId id="325" r:id="rId22"/>
    <p:sldId id="326" r:id="rId23"/>
    <p:sldId id="327" r:id="rId24"/>
    <p:sldId id="328" r:id="rId25"/>
    <p:sldId id="329" r:id="rId26"/>
    <p:sldId id="335" r:id="rId27"/>
    <p:sldId id="330" r:id="rId28"/>
    <p:sldId id="277" r:id="rId29"/>
    <p:sldId id="332" r:id="rId30"/>
    <p:sldId id="333" r:id="rId31"/>
    <p:sldId id="338" r:id="rId32"/>
    <p:sldId id="339" r:id="rId33"/>
    <p:sldId id="334" r:id="rId34"/>
    <p:sldId id="340" r:id="rId35"/>
    <p:sldId id="272" r:id="rId36"/>
    <p:sldId id="273" r:id="rId37"/>
    <p:sldId id="278" r:id="rId38"/>
    <p:sldId id="274" r:id="rId39"/>
    <p:sldId id="279" r:id="rId40"/>
    <p:sldId id="262" r:id="rId41"/>
    <p:sldId id="280" r:id="rId42"/>
    <p:sldId id="263" r:id="rId43"/>
    <p:sldId id="318" r:id="rId44"/>
    <p:sldId id="264" r:id="rId45"/>
    <p:sldId id="319" r:id="rId46"/>
    <p:sldId id="341" r:id="rId47"/>
    <p:sldId id="342" r:id="rId48"/>
    <p:sldId id="343" r:id="rId49"/>
    <p:sldId id="344" r:id="rId50"/>
    <p:sldId id="347" r:id="rId51"/>
    <p:sldId id="348" r:id="rId52"/>
    <p:sldId id="349" r:id="rId53"/>
    <p:sldId id="350" r:id="rId54"/>
    <p:sldId id="351" r:id="rId55"/>
    <p:sldId id="352" r:id="rId56"/>
    <p:sldId id="353" r:id="rId57"/>
    <p:sldId id="354" r:id="rId58"/>
    <p:sldId id="355" r:id="rId59"/>
    <p:sldId id="356" r:id="rId60"/>
    <p:sldId id="336" r:id="rId61"/>
    <p:sldId id="283" r:id="rId62"/>
    <p:sldId id="284" r:id="rId63"/>
    <p:sldId id="285" r:id="rId64"/>
    <p:sldId id="337" r:id="rId65"/>
    <p:sldId id="286" r:id="rId66"/>
    <p:sldId id="287" r:id="rId67"/>
    <p:sldId id="345" r:id="rId68"/>
    <p:sldId id="346" r:id="rId69"/>
    <p:sldId id="288" r:id="rId70"/>
    <p:sldId id="357" r:id="rId71"/>
    <p:sldId id="290" r:id="rId72"/>
    <p:sldId id="294" r:id="rId73"/>
    <p:sldId id="295" r:id="rId74"/>
    <p:sldId id="299" r:id="rId75"/>
    <p:sldId id="300" r:id="rId76"/>
    <p:sldId id="301" r:id="rId77"/>
    <p:sldId id="302" r:id="rId78"/>
    <p:sldId id="358" r:id="rId79"/>
    <p:sldId id="359" r:id="rId80"/>
    <p:sldId id="360" r:id="rId81"/>
    <p:sldId id="361" r:id="rId82"/>
    <p:sldId id="303" r:id="rId83"/>
    <p:sldId id="362" r:id="rId84"/>
    <p:sldId id="363" r:id="rId85"/>
    <p:sldId id="364" r:id="rId86"/>
    <p:sldId id="365" r:id="rId87"/>
    <p:sldId id="366" r:id="rId88"/>
    <p:sldId id="367" r:id="rId89"/>
    <p:sldId id="304" r:id="rId90"/>
    <p:sldId id="305" r:id="rId91"/>
    <p:sldId id="368" r:id="rId92"/>
    <p:sldId id="306" r:id="rId93"/>
    <p:sldId id="369" r:id="rId94"/>
    <p:sldId id="370" r:id="rId95"/>
    <p:sldId id="307" r:id="rId96"/>
    <p:sldId id="371" r:id="rId97"/>
    <p:sldId id="308" r:id="rId98"/>
    <p:sldId id="309" r:id="rId99"/>
    <p:sldId id="310" r:id="rId100"/>
    <p:sldId id="311" r:id="rId101"/>
    <p:sldId id="372" r:id="rId102"/>
    <p:sldId id="312" r:id="rId103"/>
    <p:sldId id="313" r:id="rId104"/>
    <p:sldId id="265" r:id="rId10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31187-E22F-43FB-8CDD-F4F9C36A972B}" type="datetimeFigureOut">
              <a:rPr lang="ru-RU" smtClean="0"/>
              <a:t>24.12.2022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F40768-1A87-4114-9867-E458CCBA6252}" type="slidenum">
              <a:rPr lang="ru-RU" smtClean="0"/>
              <a:t>‹#›</a:t>
            </a:fld>
            <a:endParaRPr lang="ru-RU"/>
          </a:p>
        </p:txBody>
      </p:sp>
    </p:spTree>
    <p:extLst>
      <p:ext uri="{BB962C8B-B14F-4D97-AF65-F5344CB8AC3E}">
        <p14:creationId xmlns:p14="http://schemas.microsoft.com/office/powerpoint/2010/main" val="2644779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3</a:t>
            </a:fld>
            <a:endParaRPr lang="ru-RU"/>
          </a:p>
        </p:txBody>
      </p:sp>
    </p:spTree>
    <p:extLst>
      <p:ext uri="{BB962C8B-B14F-4D97-AF65-F5344CB8AC3E}">
        <p14:creationId xmlns:p14="http://schemas.microsoft.com/office/powerpoint/2010/main" val="328924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12</a:t>
            </a:fld>
            <a:endParaRPr lang="ru-RU"/>
          </a:p>
        </p:txBody>
      </p:sp>
    </p:spTree>
    <p:extLst>
      <p:ext uri="{BB962C8B-B14F-4D97-AF65-F5344CB8AC3E}">
        <p14:creationId xmlns:p14="http://schemas.microsoft.com/office/powerpoint/2010/main" val="727010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13</a:t>
            </a:fld>
            <a:endParaRPr lang="ru-RU"/>
          </a:p>
        </p:txBody>
      </p:sp>
    </p:spTree>
    <p:extLst>
      <p:ext uri="{BB962C8B-B14F-4D97-AF65-F5344CB8AC3E}">
        <p14:creationId xmlns:p14="http://schemas.microsoft.com/office/powerpoint/2010/main" val="3654219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15</a:t>
            </a:fld>
            <a:endParaRPr lang="ru-RU"/>
          </a:p>
        </p:txBody>
      </p:sp>
    </p:spTree>
    <p:extLst>
      <p:ext uri="{BB962C8B-B14F-4D97-AF65-F5344CB8AC3E}">
        <p14:creationId xmlns:p14="http://schemas.microsoft.com/office/powerpoint/2010/main" val="1523720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16</a:t>
            </a:fld>
            <a:endParaRPr lang="ru-RU"/>
          </a:p>
        </p:txBody>
      </p:sp>
    </p:spTree>
    <p:extLst>
      <p:ext uri="{BB962C8B-B14F-4D97-AF65-F5344CB8AC3E}">
        <p14:creationId xmlns:p14="http://schemas.microsoft.com/office/powerpoint/2010/main" val="4094107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17</a:t>
            </a:fld>
            <a:endParaRPr lang="ru-RU"/>
          </a:p>
        </p:txBody>
      </p:sp>
    </p:spTree>
    <p:extLst>
      <p:ext uri="{BB962C8B-B14F-4D97-AF65-F5344CB8AC3E}">
        <p14:creationId xmlns:p14="http://schemas.microsoft.com/office/powerpoint/2010/main" val="4178485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18</a:t>
            </a:fld>
            <a:endParaRPr lang="ru-RU"/>
          </a:p>
        </p:txBody>
      </p:sp>
    </p:spTree>
    <p:extLst>
      <p:ext uri="{BB962C8B-B14F-4D97-AF65-F5344CB8AC3E}">
        <p14:creationId xmlns:p14="http://schemas.microsoft.com/office/powerpoint/2010/main" val="463913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19</a:t>
            </a:fld>
            <a:endParaRPr lang="ru-RU"/>
          </a:p>
        </p:txBody>
      </p:sp>
    </p:spTree>
    <p:extLst>
      <p:ext uri="{BB962C8B-B14F-4D97-AF65-F5344CB8AC3E}">
        <p14:creationId xmlns:p14="http://schemas.microsoft.com/office/powerpoint/2010/main" val="1352468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20</a:t>
            </a:fld>
            <a:endParaRPr lang="ru-RU"/>
          </a:p>
        </p:txBody>
      </p:sp>
    </p:spTree>
    <p:extLst>
      <p:ext uri="{BB962C8B-B14F-4D97-AF65-F5344CB8AC3E}">
        <p14:creationId xmlns:p14="http://schemas.microsoft.com/office/powerpoint/2010/main" val="1257992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21</a:t>
            </a:fld>
            <a:endParaRPr lang="ru-RU"/>
          </a:p>
        </p:txBody>
      </p:sp>
    </p:spTree>
    <p:extLst>
      <p:ext uri="{BB962C8B-B14F-4D97-AF65-F5344CB8AC3E}">
        <p14:creationId xmlns:p14="http://schemas.microsoft.com/office/powerpoint/2010/main" val="3808928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22</a:t>
            </a:fld>
            <a:endParaRPr lang="ru-RU"/>
          </a:p>
        </p:txBody>
      </p:sp>
    </p:spTree>
    <p:extLst>
      <p:ext uri="{BB962C8B-B14F-4D97-AF65-F5344CB8AC3E}">
        <p14:creationId xmlns:p14="http://schemas.microsoft.com/office/powerpoint/2010/main" val="4068335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4</a:t>
            </a:fld>
            <a:endParaRPr lang="ru-RU"/>
          </a:p>
        </p:txBody>
      </p:sp>
    </p:spTree>
    <p:extLst>
      <p:ext uri="{BB962C8B-B14F-4D97-AF65-F5344CB8AC3E}">
        <p14:creationId xmlns:p14="http://schemas.microsoft.com/office/powerpoint/2010/main" val="3201423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23</a:t>
            </a:fld>
            <a:endParaRPr lang="ru-RU"/>
          </a:p>
        </p:txBody>
      </p:sp>
    </p:spTree>
    <p:extLst>
      <p:ext uri="{BB962C8B-B14F-4D97-AF65-F5344CB8AC3E}">
        <p14:creationId xmlns:p14="http://schemas.microsoft.com/office/powerpoint/2010/main" val="3909256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24</a:t>
            </a:fld>
            <a:endParaRPr lang="ru-RU"/>
          </a:p>
        </p:txBody>
      </p:sp>
    </p:spTree>
    <p:extLst>
      <p:ext uri="{BB962C8B-B14F-4D97-AF65-F5344CB8AC3E}">
        <p14:creationId xmlns:p14="http://schemas.microsoft.com/office/powerpoint/2010/main" val="4036806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25</a:t>
            </a:fld>
            <a:endParaRPr lang="ru-RU"/>
          </a:p>
        </p:txBody>
      </p:sp>
    </p:spTree>
    <p:extLst>
      <p:ext uri="{BB962C8B-B14F-4D97-AF65-F5344CB8AC3E}">
        <p14:creationId xmlns:p14="http://schemas.microsoft.com/office/powerpoint/2010/main" val="2440901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26</a:t>
            </a:fld>
            <a:endParaRPr lang="ru-RU"/>
          </a:p>
        </p:txBody>
      </p:sp>
    </p:spTree>
    <p:extLst>
      <p:ext uri="{BB962C8B-B14F-4D97-AF65-F5344CB8AC3E}">
        <p14:creationId xmlns:p14="http://schemas.microsoft.com/office/powerpoint/2010/main" val="1482392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27</a:t>
            </a:fld>
            <a:endParaRPr lang="ru-RU"/>
          </a:p>
        </p:txBody>
      </p:sp>
    </p:spTree>
    <p:extLst>
      <p:ext uri="{BB962C8B-B14F-4D97-AF65-F5344CB8AC3E}">
        <p14:creationId xmlns:p14="http://schemas.microsoft.com/office/powerpoint/2010/main" val="2530773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29</a:t>
            </a:fld>
            <a:endParaRPr lang="ru-RU"/>
          </a:p>
        </p:txBody>
      </p:sp>
    </p:spTree>
    <p:extLst>
      <p:ext uri="{BB962C8B-B14F-4D97-AF65-F5344CB8AC3E}">
        <p14:creationId xmlns:p14="http://schemas.microsoft.com/office/powerpoint/2010/main" val="2911765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30</a:t>
            </a:fld>
            <a:endParaRPr lang="ru-RU"/>
          </a:p>
        </p:txBody>
      </p:sp>
    </p:spTree>
    <p:extLst>
      <p:ext uri="{BB962C8B-B14F-4D97-AF65-F5344CB8AC3E}">
        <p14:creationId xmlns:p14="http://schemas.microsoft.com/office/powerpoint/2010/main" val="3875983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31</a:t>
            </a:fld>
            <a:endParaRPr lang="ru-RU"/>
          </a:p>
        </p:txBody>
      </p:sp>
    </p:spTree>
    <p:extLst>
      <p:ext uri="{BB962C8B-B14F-4D97-AF65-F5344CB8AC3E}">
        <p14:creationId xmlns:p14="http://schemas.microsoft.com/office/powerpoint/2010/main" val="2291670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32</a:t>
            </a:fld>
            <a:endParaRPr lang="ru-RU"/>
          </a:p>
        </p:txBody>
      </p:sp>
    </p:spTree>
    <p:extLst>
      <p:ext uri="{BB962C8B-B14F-4D97-AF65-F5344CB8AC3E}">
        <p14:creationId xmlns:p14="http://schemas.microsoft.com/office/powerpoint/2010/main" val="2028809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33</a:t>
            </a:fld>
            <a:endParaRPr lang="ru-RU"/>
          </a:p>
        </p:txBody>
      </p:sp>
    </p:spTree>
    <p:extLst>
      <p:ext uri="{BB962C8B-B14F-4D97-AF65-F5344CB8AC3E}">
        <p14:creationId xmlns:p14="http://schemas.microsoft.com/office/powerpoint/2010/main" val="1254715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5</a:t>
            </a:fld>
            <a:endParaRPr lang="ru-RU"/>
          </a:p>
        </p:txBody>
      </p:sp>
    </p:spTree>
    <p:extLst>
      <p:ext uri="{BB962C8B-B14F-4D97-AF65-F5344CB8AC3E}">
        <p14:creationId xmlns:p14="http://schemas.microsoft.com/office/powerpoint/2010/main" val="1501685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34</a:t>
            </a:fld>
            <a:endParaRPr lang="ru-RU"/>
          </a:p>
        </p:txBody>
      </p:sp>
    </p:spTree>
    <p:extLst>
      <p:ext uri="{BB962C8B-B14F-4D97-AF65-F5344CB8AC3E}">
        <p14:creationId xmlns:p14="http://schemas.microsoft.com/office/powerpoint/2010/main" val="2442411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35</a:t>
            </a:fld>
            <a:endParaRPr lang="ru-RU"/>
          </a:p>
        </p:txBody>
      </p:sp>
    </p:spTree>
    <p:extLst>
      <p:ext uri="{BB962C8B-B14F-4D97-AF65-F5344CB8AC3E}">
        <p14:creationId xmlns:p14="http://schemas.microsoft.com/office/powerpoint/2010/main" val="35809546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36</a:t>
            </a:fld>
            <a:endParaRPr lang="ru-RU"/>
          </a:p>
        </p:txBody>
      </p:sp>
    </p:spTree>
    <p:extLst>
      <p:ext uri="{BB962C8B-B14F-4D97-AF65-F5344CB8AC3E}">
        <p14:creationId xmlns:p14="http://schemas.microsoft.com/office/powerpoint/2010/main" val="932112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37</a:t>
            </a:fld>
            <a:endParaRPr lang="ru-RU"/>
          </a:p>
        </p:txBody>
      </p:sp>
    </p:spTree>
    <p:extLst>
      <p:ext uri="{BB962C8B-B14F-4D97-AF65-F5344CB8AC3E}">
        <p14:creationId xmlns:p14="http://schemas.microsoft.com/office/powerpoint/2010/main" val="1581838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38</a:t>
            </a:fld>
            <a:endParaRPr lang="ru-RU"/>
          </a:p>
        </p:txBody>
      </p:sp>
    </p:spTree>
    <p:extLst>
      <p:ext uri="{BB962C8B-B14F-4D97-AF65-F5344CB8AC3E}">
        <p14:creationId xmlns:p14="http://schemas.microsoft.com/office/powerpoint/2010/main" val="26021965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39</a:t>
            </a:fld>
            <a:endParaRPr lang="ru-RU"/>
          </a:p>
        </p:txBody>
      </p:sp>
    </p:spTree>
    <p:extLst>
      <p:ext uri="{BB962C8B-B14F-4D97-AF65-F5344CB8AC3E}">
        <p14:creationId xmlns:p14="http://schemas.microsoft.com/office/powerpoint/2010/main" val="3698452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40</a:t>
            </a:fld>
            <a:endParaRPr lang="ru-RU"/>
          </a:p>
        </p:txBody>
      </p:sp>
    </p:spTree>
    <p:extLst>
      <p:ext uri="{BB962C8B-B14F-4D97-AF65-F5344CB8AC3E}">
        <p14:creationId xmlns:p14="http://schemas.microsoft.com/office/powerpoint/2010/main" val="28181622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41</a:t>
            </a:fld>
            <a:endParaRPr lang="ru-RU"/>
          </a:p>
        </p:txBody>
      </p:sp>
    </p:spTree>
    <p:extLst>
      <p:ext uri="{BB962C8B-B14F-4D97-AF65-F5344CB8AC3E}">
        <p14:creationId xmlns:p14="http://schemas.microsoft.com/office/powerpoint/2010/main" val="24002506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42</a:t>
            </a:fld>
            <a:endParaRPr lang="ru-RU"/>
          </a:p>
        </p:txBody>
      </p:sp>
    </p:spTree>
    <p:extLst>
      <p:ext uri="{BB962C8B-B14F-4D97-AF65-F5344CB8AC3E}">
        <p14:creationId xmlns:p14="http://schemas.microsoft.com/office/powerpoint/2010/main" val="34247257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43</a:t>
            </a:fld>
            <a:endParaRPr lang="ru-RU"/>
          </a:p>
        </p:txBody>
      </p:sp>
    </p:spTree>
    <p:extLst>
      <p:ext uri="{BB962C8B-B14F-4D97-AF65-F5344CB8AC3E}">
        <p14:creationId xmlns:p14="http://schemas.microsoft.com/office/powerpoint/2010/main" val="1535641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6</a:t>
            </a:fld>
            <a:endParaRPr lang="ru-RU"/>
          </a:p>
        </p:txBody>
      </p:sp>
    </p:spTree>
    <p:extLst>
      <p:ext uri="{BB962C8B-B14F-4D97-AF65-F5344CB8AC3E}">
        <p14:creationId xmlns:p14="http://schemas.microsoft.com/office/powerpoint/2010/main" val="3593065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44</a:t>
            </a:fld>
            <a:endParaRPr lang="ru-RU"/>
          </a:p>
        </p:txBody>
      </p:sp>
    </p:spTree>
    <p:extLst>
      <p:ext uri="{BB962C8B-B14F-4D97-AF65-F5344CB8AC3E}">
        <p14:creationId xmlns:p14="http://schemas.microsoft.com/office/powerpoint/2010/main" val="13920365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45</a:t>
            </a:fld>
            <a:endParaRPr lang="ru-RU"/>
          </a:p>
        </p:txBody>
      </p:sp>
    </p:spTree>
    <p:extLst>
      <p:ext uri="{BB962C8B-B14F-4D97-AF65-F5344CB8AC3E}">
        <p14:creationId xmlns:p14="http://schemas.microsoft.com/office/powerpoint/2010/main" val="19973582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46</a:t>
            </a:fld>
            <a:endParaRPr lang="ru-RU"/>
          </a:p>
        </p:txBody>
      </p:sp>
    </p:spTree>
    <p:extLst>
      <p:ext uri="{BB962C8B-B14F-4D97-AF65-F5344CB8AC3E}">
        <p14:creationId xmlns:p14="http://schemas.microsoft.com/office/powerpoint/2010/main" val="16644133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47</a:t>
            </a:fld>
            <a:endParaRPr lang="ru-RU"/>
          </a:p>
        </p:txBody>
      </p:sp>
    </p:spTree>
    <p:extLst>
      <p:ext uri="{BB962C8B-B14F-4D97-AF65-F5344CB8AC3E}">
        <p14:creationId xmlns:p14="http://schemas.microsoft.com/office/powerpoint/2010/main" val="29569740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48</a:t>
            </a:fld>
            <a:endParaRPr lang="ru-RU"/>
          </a:p>
        </p:txBody>
      </p:sp>
    </p:spTree>
    <p:extLst>
      <p:ext uri="{BB962C8B-B14F-4D97-AF65-F5344CB8AC3E}">
        <p14:creationId xmlns:p14="http://schemas.microsoft.com/office/powerpoint/2010/main" val="20369942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49</a:t>
            </a:fld>
            <a:endParaRPr lang="ru-RU"/>
          </a:p>
        </p:txBody>
      </p:sp>
    </p:spTree>
    <p:extLst>
      <p:ext uri="{BB962C8B-B14F-4D97-AF65-F5344CB8AC3E}">
        <p14:creationId xmlns:p14="http://schemas.microsoft.com/office/powerpoint/2010/main" val="36901623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50</a:t>
            </a:fld>
            <a:endParaRPr lang="ru-RU"/>
          </a:p>
        </p:txBody>
      </p:sp>
    </p:spTree>
    <p:extLst>
      <p:ext uri="{BB962C8B-B14F-4D97-AF65-F5344CB8AC3E}">
        <p14:creationId xmlns:p14="http://schemas.microsoft.com/office/powerpoint/2010/main" val="26107498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51</a:t>
            </a:fld>
            <a:endParaRPr lang="ru-RU"/>
          </a:p>
        </p:txBody>
      </p:sp>
    </p:spTree>
    <p:extLst>
      <p:ext uri="{BB962C8B-B14F-4D97-AF65-F5344CB8AC3E}">
        <p14:creationId xmlns:p14="http://schemas.microsoft.com/office/powerpoint/2010/main" val="37806341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52</a:t>
            </a:fld>
            <a:endParaRPr lang="ru-RU"/>
          </a:p>
        </p:txBody>
      </p:sp>
    </p:spTree>
    <p:extLst>
      <p:ext uri="{BB962C8B-B14F-4D97-AF65-F5344CB8AC3E}">
        <p14:creationId xmlns:p14="http://schemas.microsoft.com/office/powerpoint/2010/main" val="15503548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53</a:t>
            </a:fld>
            <a:endParaRPr lang="ru-RU"/>
          </a:p>
        </p:txBody>
      </p:sp>
    </p:spTree>
    <p:extLst>
      <p:ext uri="{BB962C8B-B14F-4D97-AF65-F5344CB8AC3E}">
        <p14:creationId xmlns:p14="http://schemas.microsoft.com/office/powerpoint/2010/main" val="3183442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7</a:t>
            </a:fld>
            <a:endParaRPr lang="ru-RU"/>
          </a:p>
        </p:txBody>
      </p:sp>
    </p:spTree>
    <p:extLst>
      <p:ext uri="{BB962C8B-B14F-4D97-AF65-F5344CB8AC3E}">
        <p14:creationId xmlns:p14="http://schemas.microsoft.com/office/powerpoint/2010/main" val="18204236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54</a:t>
            </a:fld>
            <a:endParaRPr lang="ru-RU"/>
          </a:p>
        </p:txBody>
      </p:sp>
    </p:spTree>
    <p:extLst>
      <p:ext uri="{BB962C8B-B14F-4D97-AF65-F5344CB8AC3E}">
        <p14:creationId xmlns:p14="http://schemas.microsoft.com/office/powerpoint/2010/main" val="28951630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55</a:t>
            </a:fld>
            <a:endParaRPr lang="ru-RU"/>
          </a:p>
        </p:txBody>
      </p:sp>
    </p:spTree>
    <p:extLst>
      <p:ext uri="{BB962C8B-B14F-4D97-AF65-F5344CB8AC3E}">
        <p14:creationId xmlns:p14="http://schemas.microsoft.com/office/powerpoint/2010/main" val="1112224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56</a:t>
            </a:fld>
            <a:endParaRPr lang="ru-RU"/>
          </a:p>
        </p:txBody>
      </p:sp>
    </p:spTree>
    <p:extLst>
      <p:ext uri="{BB962C8B-B14F-4D97-AF65-F5344CB8AC3E}">
        <p14:creationId xmlns:p14="http://schemas.microsoft.com/office/powerpoint/2010/main" val="8239480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57</a:t>
            </a:fld>
            <a:endParaRPr lang="ru-RU"/>
          </a:p>
        </p:txBody>
      </p:sp>
    </p:spTree>
    <p:extLst>
      <p:ext uri="{BB962C8B-B14F-4D97-AF65-F5344CB8AC3E}">
        <p14:creationId xmlns:p14="http://schemas.microsoft.com/office/powerpoint/2010/main" val="34675165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58</a:t>
            </a:fld>
            <a:endParaRPr lang="ru-RU"/>
          </a:p>
        </p:txBody>
      </p:sp>
    </p:spTree>
    <p:extLst>
      <p:ext uri="{BB962C8B-B14F-4D97-AF65-F5344CB8AC3E}">
        <p14:creationId xmlns:p14="http://schemas.microsoft.com/office/powerpoint/2010/main" val="28925987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59</a:t>
            </a:fld>
            <a:endParaRPr lang="ru-RU"/>
          </a:p>
        </p:txBody>
      </p:sp>
    </p:spTree>
    <p:extLst>
      <p:ext uri="{BB962C8B-B14F-4D97-AF65-F5344CB8AC3E}">
        <p14:creationId xmlns:p14="http://schemas.microsoft.com/office/powerpoint/2010/main" val="1017386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61</a:t>
            </a:fld>
            <a:endParaRPr lang="ru-RU"/>
          </a:p>
        </p:txBody>
      </p:sp>
    </p:spTree>
    <p:extLst>
      <p:ext uri="{BB962C8B-B14F-4D97-AF65-F5344CB8AC3E}">
        <p14:creationId xmlns:p14="http://schemas.microsoft.com/office/powerpoint/2010/main" val="1996699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62</a:t>
            </a:fld>
            <a:endParaRPr lang="ru-RU"/>
          </a:p>
        </p:txBody>
      </p:sp>
    </p:spTree>
    <p:extLst>
      <p:ext uri="{BB962C8B-B14F-4D97-AF65-F5344CB8AC3E}">
        <p14:creationId xmlns:p14="http://schemas.microsoft.com/office/powerpoint/2010/main" val="13848717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63</a:t>
            </a:fld>
            <a:endParaRPr lang="ru-RU"/>
          </a:p>
        </p:txBody>
      </p:sp>
    </p:spTree>
    <p:extLst>
      <p:ext uri="{BB962C8B-B14F-4D97-AF65-F5344CB8AC3E}">
        <p14:creationId xmlns:p14="http://schemas.microsoft.com/office/powerpoint/2010/main" val="25714041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64</a:t>
            </a:fld>
            <a:endParaRPr lang="ru-RU"/>
          </a:p>
        </p:txBody>
      </p:sp>
    </p:spTree>
    <p:extLst>
      <p:ext uri="{BB962C8B-B14F-4D97-AF65-F5344CB8AC3E}">
        <p14:creationId xmlns:p14="http://schemas.microsoft.com/office/powerpoint/2010/main" val="1903092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8</a:t>
            </a:fld>
            <a:endParaRPr lang="ru-RU"/>
          </a:p>
        </p:txBody>
      </p:sp>
    </p:spTree>
    <p:extLst>
      <p:ext uri="{BB962C8B-B14F-4D97-AF65-F5344CB8AC3E}">
        <p14:creationId xmlns:p14="http://schemas.microsoft.com/office/powerpoint/2010/main" val="13611649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65</a:t>
            </a:fld>
            <a:endParaRPr lang="ru-RU"/>
          </a:p>
        </p:txBody>
      </p:sp>
    </p:spTree>
    <p:extLst>
      <p:ext uri="{BB962C8B-B14F-4D97-AF65-F5344CB8AC3E}">
        <p14:creationId xmlns:p14="http://schemas.microsoft.com/office/powerpoint/2010/main" val="9887045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66</a:t>
            </a:fld>
            <a:endParaRPr lang="ru-RU"/>
          </a:p>
        </p:txBody>
      </p:sp>
    </p:spTree>
    <p:extLst>
      <p:ext uri="{BB962C8B-B14F-4D97-AF65-F5344CB8AC3E}">
        <p14:creationId xmlns:p14="http://schemas.microsoft.com/office/powerpoint/2010/main" val="319147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67</a:t>
            </a:fld>
            <a:endParaRPr lang="ru-RU"/>
          </a:p>
        </p:txBody>
      </p:sp>
    </p:spTree>
    <p:extLst>
      <p:ext uri="{BB962C8B-B14F-4D97-AF65-F5344CB8AC3E}">
        <p14:creationId xmlns:p14="http://schemas.microsoft.com/office/powerpoint/2010/main" val="37817377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68</a:t>
            </a:fld>
            <a:endParaRPr lang="ru-RU"/>
          </a:p>
        </p:txBody>
      </p:sp>
    </p:spTree>
    <p:extLst>
      <p:ext uri="{BB962C8B-B14F-4D97-AF65-F5344CB8AC3E}">
        <p14:creationId xmlns:p14="http://schemas.microsoft.com/office/powerpoint/2010/main" val="17863311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69</a:t>
            </a:fld>
            <a:endParaRPr lang="ru-RU"/>
          </a:p>
        </p:txBody>
      </p:sp>
    </p:spTree>
    <p:extLst>
      <p:ext uri="{BB962C8B-B14F-4D97-AF65-F5344CB8AC3E}">
        <p14:creationId xmlns:p14="http://schemas.microsoft.com/office/powerpoint/2010/main" val="33362404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71</a:t>
            </a:fld>
            <a:endParaRPr lang="ru-RU"/>
          </a:p>
        </p:txBody>
      </p:sp>
    </p:spTree>
    <p:extLst>
      <p:ext uri="{BB962C8B-B14F-4D97-AF65-F5344CB8AC3E}">
        <p14:creationId xmlns:p14="http://schemas.microsoft.com/office/powerpoint/2010/main" val="34312609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72</a:t>
            </a:fld>
            <a:endParaRPr lang="ru-RU"/>
          </a:p>
        </p:txBody>
      </p:sp>
    </p:spTree>
    <p:extLst>
      <p:ext uri="{BB962C8B-B14F-4D97-AF65-F5344CB8AC3E}">
        <p14:creationId xmlns:p14="http://schemas.microsoft.com/office/powerpoint/2010/main" val="3663987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73</a:t>
            </a:fld>
            <a:endParaRPr lang="ru-RU"/>
          </a:p>
        </p:txBody>
      </p:sp>
    </p:spTree>
    <p:extLst>
      <p:ext uri="{BB962C8B-B14F-4D97-AF65-F5344CB8AC3E}">
        <p14:creationId xmlns:p14="http://schemas.microsoft.com/office/powerpoint/2010/main" val="41898701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74</a:t>
            </a:fld>
            <a:endParaRPr lang="ru-RU"/>
          </a:p>
        </p:txBody>
      </p:sp>
    </p:spTree>
    <p:extLst>
      <p:ext uri="{BB962C8B-B14F-4D97-AF65-F5344CB8AC3E}">
        <p14:creationId xmlns:p14="http://schemas.microsoft.com/office/powerpoint/2010/main" val="34233129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75</a:t>
            </a:fld>
            <a:endParaRPr lang="ru-RU"/>
          </a:p>
        </p:txBody>
      </p:sp>
    </p:spTree>
    <p:extLst>
      <p:ext uri="{BB962C8B-B14F-4D97-AF65-F5344CB8AC3E}">
        <p14:creationId xmlns:p14="http://schemas.microsoft.com/office/powerpoint/2010/main" val="3367038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9</a:t>
            </a:fld>
            <a:endParaRPr lang="ru-RU"/>
          </a:p>
        </p:txBody>
      </p:sp>
    </p:spTree>
    <p:extLst>
      <p:ext uri="{BB962C8B-B14F-4D97-AF65-F5344CB8AC3E}">
        <p14:creationId xmlns:p14="http://schemas.microsoft.com/office/powerpoint/2010/main" val="21926057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76</a:t>
            </a:fld>
            <a:endParaRPr lang="ru-RU"/>
          </a:p>
        </p:txBody>
      </p:sp>
    </p:spTree>
    <p:extLst>
      <p:ext uri="{BB962C8B-B14F-4D97-AF65-F5344CB8AC3E}">
        <p14:creationId xmlns:p14="http://schemas.microsoft.com/office/powerpoint/2010/main" val="222302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77</a:t>
            </a:fld>
            <a:endParaRPr lang="ru-RU"/>
          </a:p>
        </p:txBody>
      </p:sp>
    </p:spTree>
    <p:extLst>
      <p:ext uri="{BB962C8B-B14F-4D97-AF65-F5344CB8AC3E}">
        <p14:creationId xmlns:p14="http://schemas.microsoft.com/office/powerpoint/2010/main" val="12420546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78</a:t>
            </a:fld>
            <a:endParaRPr lang="ru-RU"/>
          </a:p>
        </p:txBody>
      </p:sp>
    </p:spTree>
    <p:extLst>
      <p:ext uri="{BB962C8B-B14F-4D97-AF65-F5344CB8AC3E}">
        <p14:creationId xmlns:p14="http://schemas.microsoft.com/office/powerpoint/2010/main" val="671184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79</a:t>
            </a:fld>
            <a:endParaRPr lang="ru-RU"/>
          </a:p>
        </p:txBody>
      </p:sp>
    </p:spTree>
    <p:extLst>
      <p:ext uri="{BB962C8B-B14F-4D97-AF65-F5344CB8AC3E}">
        <p14:creationId xmlns:p14="http://schemas.microsoft.com/office/powerpoint/2010/main" val="11077851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80</a:t>
            </a:fld>
            <a:endParaRPr lang="ru-RU"/>
          </a:p>
        </p:txBody>
      </p:sp>
    </p:spTree>
    <p:extLst>
      <p:ext uri="{BB962C8B-B14F-4D97-AF65-F5344CB8AC3E}">
        <p14:creationId xmlns:p14="http://schemas.microsoft.com/office/powerpoint/2010/main" val="1921896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82</a:t>
            </a:fld>
            <a:endParaRPr lang="ru-RU"/>
          </a:p>
        </p:txBody>
      </p:sp>
    </p:spTree>
    <p:extLst>
      <p:ext uri="{BB962C8B-B14F-4D97-AF65-F5344CB8AC3E}">
        <p14:creationId xmlns:p14="http://schemas.microsoft.com/office/powerpoint/2010/main" val="36257457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83</a:t>
            </a:fld>
            <a:endParaRPr lang="ru-RU"/>
          </a:p>
        </p:txBody>
      </p:sp>
    </p:spTree>
    <p:extLst>
      <p:ext uri="{BB962C8B-B14F-4D97-AF65-F5344CB8AC3E}">
        <p14:creationId xmlns:p14="http://schemas.microsoft.com/office/powerpoint/2010/main" val="11511802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84</a:t>
            </a:fld>
            <a:endParaRPr lang="ru-RU"/>
          </a:p>
        </p:txBody>
      </p:sp>
    </p:spTree>
    <p:extLst>
      <p:ext uri="{BB962C8B-B14F-4D97-AF65-F5344CB8AC3E}">
        <p14:creationId xmlns:p14="http://schemas.microsoft.com/office/powerpoint/2010/main" val="16225296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85</a:t>
            </a:fld>
            <a:endParaRPr lang="ru-RU"/>
          </a:p>
        </p:txBody>
      </p:sp>
    </p:spTree>
    <p:extLst>
      <p:ext uri="{BB962C8B-B14F-4D97-AF65-F5344CB8AC3E}">
        <p14:creationId xmlns:p14="http://schemas.microsoft.com/office/powerpoint/2010/main" val="24945607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86</a:t>
            </a:fld>
            <a:endParaRPr lang="ru-RU"/>
          </a:p>
        </p:txBody>
      </p:sp>
    </p:spTree>
    <p:extLst>
      <p:ext uri="{BB962C8B-B14F-4D97-AF65-F5344CB8AC3E}">
        <p14:creationId xmlns:p14="http://schemas.microsoft.com/office/powerpoint/2010/main" val="2416391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10</a:t>
            </a:fld>
            <a:endParaRPr lang="ru-RU"/>
          </a:p>
        </p:txBody>
      </p:sp>
    </p:spTree>
    <p:extLst>
      <p:ext uri="{BB962C8B-B14F-4D97-AF65-F5344CB8AC3E}">
        <p14:creationId xmlns:p14="http://schemas.microsoft.com/office/powerpoint/2010/main" val="1626148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88</a:t>
            </a:fld>
            <a:endParaRPr lang="ru-RU"/>
          </a:p>
        </p:txBody>
      </p:sp>
    </p:spTree>
    <p:extLst>
      <p:ext uri="{BB962C8B-B14F-4D97-AF65-F5344CB8AC3E}">
        <p14:creationId xmlns:p14="http://schemas.microsoft.com/office/powerpoint/2010/main" val="36465187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89</a:t>
            </a:fld>
            <a:endParaRPr lang="ru-RU"/>
          </a:p>
        </p:txBody>
      </p:sp>
    </p:spTree>
    <p:extLst>
      <p:ext uri="{BB962C8B-B14F-4D97-AF65-F5344CB8AC3E}">
        <p14:creationId xmlns:p14="http://schemas.microsoft.com/office/powerpoint/2010/main" val="17278725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90</a:t>
            </a:fld>
            <a:endParaRPr lang="ru-RU"/>
          </a:p>
        </p:txBody>
      </p:sp>
    </p:spTree>
    <p:extLst>
      <p:ext uri="{BB962C8B-B14F-4D97-AF65-F5344CB8AC3E}">
        <p14:creationId xmlns:p14="http://schemas.microsoft.com/office/powerpoint/2010/main" val="26704913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91</a:t>
            </a:fld>
            <a:endParaRPr lang="ru-RU"/>
          </a:p>
        </p:txBody>
      </p:sp>
    </p:spTree>
    <p:extLst>
      <p:ext uri="{BB962C8B-B14F-4D97-AF65-F5344CB8AC3E}">
        <p14:creationId xmlns:p14="http://schemas.microsoft.com/office/powerpoint/2010/main" val="183164862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92</a:t>
            </a:fld>
            <a:endParaRPr lang="ru-RU"/>
          </a:p>
        </p:txBody>
      </p:sp>
    </p:spTree>
    <p:extLst>
      <p:ext uri="{BB962C8B-B14F-4D97-AF65-F5344CB8AC3E}">
        <p14:creationId xmlns:p14="http://schemas.microsoft.com/office/powerpoint/2010/main" val="4820837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93</a:t>
            </a:fld>
            <a:endParaRPr lang="ru-RU"/>
          </a:p>
        </p:txBody>
      </p:sp>
    </p:spTree>
    <p:extLst>
      <p:ext uri="{BB962C8B-B14F-4D97-AF65-F5344CB8AC3E}">
        <p14:creationId xmlns:p14="http://schemas.microsoft.com/office/powerpoint/2010/main" val="225417927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94</a:t>
            </a:fld>
            <a:endParaRPr lang="ru-RU"/>
          </a:p>
        </p:txBody>
      </p:sp>
    </p:spTree>
    <p:extLst>
      <p:ext uri="{BB962C8B-B14F-4D97-AF65-F5344CB8AC3E}">
        <p14:creationId xmlns:p14="http://schemas.microsoft.com/office/powerpoint/2010/main" val="315374130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95</a:t>
            </a:fld>
            <a:endParaRPr lang="ru-RU"/>
          </a:p>
        </p:txBody>
      </p:sp>
    </p:spTree>
    <p:extLst>
      <p:ext uri="{BB962C8B-B14F-4D97-AF65-F5344CB8AC3E}">
        <p14:creationId xmlns:p14="http://schemas.microsoft.com/office/powerpoint/2010/main" val="19299633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96</a:t>
            </a:fld>
            <a:endParaRPr lang="ru-RU"/>
          </a:p>
        </p:txBody>
      </p:sp>
    </p:spTree>
    <p:extLst>
      <p:ext uri="{BB962C8B-B14F-4D97-AF65-F5344CB8AC3E}">
        <p14:creationId xmlns:p14="http://schemas.microsoft.com/office/powerpoint/2010/main" val="403536416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97</a:t>
            </a:fld>
            <a:endParaRPr lang="ru-RU"/>
          </a:p>
        </p:txBody>
      </p:sp>
    </p:spTree>
    <p:extLst>
      <p:ext uri="{BB962C8B-B14F-4D97-AF65-F5344CB8AC3E}">
        <p14:creationId xmlns:p14="http://schemas.microsoft.com/office/powerpoint/2010/main" val="1653018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11</a:t>
            </a:fld>
            <a:endParaRPr lang="ru-RU"/>
          </a:p>
        </p:txBody>
      </p:sp>
    </p:spTree>
    <p:extLst>
      <p:ext uri="{BB962C8B-B14F-4D97-AF65-F5344CB8AC3E}">
        <p14:creationId xmlns:p14="http://schemas.microsoft.com/office/powerpoint/2010/main" val="203682091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98</a:t>
            </a:fld>
            <a:endParaRPr lang="ru-RU"/>
          </a:p>
        </p:txBody>
      </p:sp>
    </p:spTree>
    <p:extLst>
      <p:ext uri="{BB962C8B-B14F-4D97-AF65-F5344CB8AC3E}">
        <p14:creationId xmlns:p14="http://schemas.microsoft.com/office/powerpoint/2010/main" val="85019512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99</a:t>
            </a:fld>
            <a:endParaRPr lang="ru-RU"/>
          </a:p>
        </p:txBody>
      </p:sp>
    </p:spTree>
    <p:extLst>
      <p:ext uri="{BB962C8B-B14F-4D97-AF65-F5344CB8AC3E}">
        <p14:creationId xmlns:p14="http://schemas.microsoft.com/office/powerpoint/2010/main" val="18113406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100</a:t>
            </a:fld>
            <a:endParaRPr lang="ru-RU"/>
          </a:p>
        </p:txBody>
      </p:sp>
    </p:spTree>
    <p:extLst>
      <p:ext uri="{BB962C8B-B14F-4D97-AF65-F5344CB8AC3E}">
        <p14:creationId xmlns:p14="http://schemas.microsoft.com/office/powerpoint/2010/main" val="289791815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101</a:t>
            </a:fld>
            <a:endParaRPr lang="ru-RU"/>
          </a:p>
        </p:txBody>
      </p:sp>
    </p:spTree>
    <p:extLst>
      <p:ext uri="{BB962C8B-B14F-4D97-AF65-F5344CB8AC3E}">
        <p14:creationId xmlns:p14="http://schemas.microsoft.com/office/powerpoint/2010/main" val="233940129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102</a:t>
            </a:fld>
            <a:endParaRPr lang="ru-RU"/>
          </a:p>
        </p:txBody>
      </p:sp>
    </p:spTree>
    <p:extLst>
      <p:ext uri="{BB962C8B-B14F-4D97-AF65-F5344CB8AC3E}">
        <p14:creationId xmlns:p14="http://schemas.microsoft.com/office/powerpoint/2010/main" val="162260641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103</a:t>
            </a:fld>
            <a:endParaRPr lang="ru-RU"/>
          </a:p>
        </p:txBody>
      </p:sp>
    </p:spTree>
    <p:extLst>
      <p:ext uri="{BB962C8B-B14F-4D97-AF65-F5344CB8AC3E}">
        <p14:creationId xmlns:p14="http://schemas.microsoft.com/office/powerpoint/2010/main" val="255601722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104</a:t>
            </a:fld>
            <a:endParaRPr lang="ru-RU"/>
          </a:p>
        </p:txBody>
      </p:sp>
    </p:spTree>
    <p:extLst>
      <p:ext uri="{BB962C8B-B14F-4D97-AF65-F5344CB8AC3E}">
        <p14:creationId xmlns:p14="http://schemas.microsoft.com/office/powerpoint/2010/main" val="1671558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35A69D6-070C-4DD1-A56A-4B4C7DA76DD6}" type="datetime1">
              <a:rPr lang="ru-RU" smtClean="0"/>
              <a:t>24.12.2022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38466B-DEE6-4334-8400-331435FCFD1B}" type="slidenum">
              <a:rPr lang="ru-RU" smtClean="0"/>
              <a:t>‹#›</a:t>
            </a:fld>
            <a:endParaRPr lang="ru-RU"/>
          </a:p>
        </p:txBody>
      </p:sp>
    </p:spTree>
    <p:extLst>
      <p:ext uri="{BB962C8B-B14F-4D97-AF65-F5344CB8AC3E}">
        <p14:creationId xmlns:p14="http://schemas.microsoft.com/office/powerpoint/2010/main" val="169259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AA275E-AAC7-4A12-8396-E8AE70AFF918}" type="datetime1">
              <a:rPr lang="ru-RU" smtClean="0"/>
              <a:t>24.12.2022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38466B-DEE6-4334-8400-331435FCFD1B}" type="slidenum">
              <a:rPr lang="ru-RU" smtClean="0"/>
              <a:t>‹#›</a:t>
            </a:fld>
            <a:endParaRPr lang="ru-RU"/>
          </a:p>
        </p:txBody>
      </p:sp>
    </p:spTree>
    <p:extLst>
      <p:ext uri="{BB962C8B-B14F-4D97-AF65-F5344CB8AC3E}">
        <p14:creationId xmlns:p14="http://schemas.microsoft.com/office/powerpoint/2010/main" val="2352045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4BEC93-AFA6-4F88-87B3-B0D60517235D}" type="datetime1">
              <a:rPr lang="ru-RU" smtClean="0"/>
              <a:t>24.12.2022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38466B-DEE6-4334-8400-331435FCFD1B}" type="slidenum">
              <a:rPr lang="ru-RU" smtClean="0"/>
              <a:t>‹#›</a:t>
            </a:fld>
            <a:endParaRPr lang="ru-RU"/>
          </a:p>
        </p:txBody>
      </p:sp>
    </p:spTree>
    <p:extLst>
      <p:ext uri="{BB962C8B-B14F-4D97-AF65-F5344CB8AC3E}">
        <p14:creationId xmlns:p14="http://schemas.microsoft.com/office/powerpoint/2010/main" val="2120554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744EA2-CCA0-460B-9249-B8B925318F30}" type="datetime1">
              <a:rPr lang="ru-RU" smtClean="0"/>
              <a:t>24.12.2022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38466B-DEE6-4334-8400-331435FCFD1B}" type="slidenum">
              <a:rPr lang="ru-RU" smtClean="0"/>
              <a:t>‹#›</a:t>
            </a:fld>
            <a:endParaRPr lang="ru-RU"/>
          </a:p>
        </p:txBody>
      </p:sp>
    </p:spTree>
    <p:extLst>
      <p:ext uri="{BB962C8B-B14F-4D97-AF65-F5344CB8AC3E}">
        <p14:creationId xmlns:p14="http://schemas.microsoft.com/office/powerpoint/2010/main" val="2445197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17C0586-FE42-4F33-AFC1-F9403A15DBAC}" type="datetime1">
              <a:rPr lang="ru-RU" smtClean="0"/>
              <a:t>24.12.2022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38466B-DEE6-4334-8400-331435FCFD1B}" type="slidenum">
              <a:rPr lang="ru-RU" smtClean="0"/>
              <a:t>‹#›</a:t>
            </a:fld>
            <a:endParaRPr lang="ru-RU"/>
          </a:p>
        </p:txBody>
      </p:sp>
    </p:spTree>
    <p:extLst>
      <p:ext uri="{BB962C8B-B14F-4D97-AF65-F5344CB8AC3E}">
        <p14:creationId xmlns:p14="http://schemas.microsoft.com/office/powerpoint/2010/main" val="279496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50A9761-3154-4B83-B2D7-C655F91C2F8B}" type="datetime1">
              <a:rPr lang="ru-RU" smtClean="0"/>
              <a:t>24.12.2022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38466B-DEE6-4334-8400-331435FCFD1B}" type="slidenum">
              <a:rPr lang="ru-RU" smtClean="0"/>
              <a:t>‹#›</a:t>
            </a:fld>
            <a:endParaRPr lang="ru-RU"/>
          </a:p>
        </p:txBody>
      </p:sp>
    </p:spTree>
    <p:extLst>
      <p:ext uri="{BB962C8B-B14F-4D97-AF65-F5344CB8AC3E}">
        <p14:creationId xmlns:p14="http://schemas.microsoft.com/office/powerpoint/2010/main" val="3723197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0AC3CE9-3408-4AFD-9DA0-DC7489A77B3A}" type="datetime1">
              <a:rPr lang="ru-RU" smtClean="0"/>
              <a:t>24.12.2022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D38466B-DEE6-4334-8400-331435FCFD1B}" type="slidenum">
              <a:rPr lang="ru-RU" smtClean="0"/>
              <a:t>‹#›</a:t>
            </a:fld>
            <a:endParaRPr lang="ru-RU"/>
          </a:p>
        </p:txBody>
      </p:sp>
    </p:spTree>
    <p:extLst>
      <p:ext uri="{BB962C8B-B14F-4D97-AF65-F5344CB8AC3E}">
        <p14:creationId xmlns:p14="http://schemas.microsoft.com/office/powerpoint/2010/main" val="2753488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BE791B4-F3E2-44D8-B600-940C7FAF66E0}" type="datetime1">
              <a:rPr lang="ru-RU" smtClean="0"/>
              <a:t>24.12.2022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D38466B-DEE6-4334-8400-331435FCFD1B}" type="slidenum">
              <a:rPr lang="ru-RU" smtClean="0"/>
              <a:t>‹#›</a:t>
            </a:fld>
            <a:endParaRPr lang="ru-RU"/>
          </a:p>
        </p:txBody>
      </p:sp>
    </p:spTree>
    <p:extLst>
      <p:ext uri="{BB962C8B-B14F-4D97-AF65-F5344CB8AC3E}">
        <p14:creationId xmlns:p14="http://schemas.microsoft.com/office/powerpoint/2010/main" val="672177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69FBAD-E2EF-4B81-AD20-814F414793D7}" type="datetime1">
              <a:rPr lang="ru-RU" smtClean="0"/>
              <a:t>24.12.2022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D38466B-DEE6-4334-8400-331435FCFD1B}" type="slidenum">
              <a:rPr lang="ru-RU" smtClean="0"/>
              <a:t>‹#›</a:t>
            </a:fld>
            <a:endParaRPr lang="ru-RU"/>
          </a:p>
        </p:txBody>
      </p:sp>
    </p:spTree>
    <p:extLst>
      <p:ext uri="{BB962C8B-B14F-4D97-AF65-F5344CB8AC3E}">
        <p14:creationId xmlns:p14="http://schemas.microsoft.com/office/powerpoint/2010/main" val="282686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5B77B9A-6F68-4BFC-94E7-5D27D2FA67BA}" type="datetime1">
              <a:rPr lang="ru-RU" smtClean="0"/>
              <a:t>24.12.2022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38466B-DEE6-4334-8400-331435FCFD1B}" type="slidenum">
              <a:rPr lang="ru-RU" smtClean="0"/>
              <a:t>‹#›</a:t>
            </a:fld>
            <a:endParaRPr lang="ru-RU"/>
          </a:p>
        </p:txBody>
      </p:sp>
    </p:spTree>
    <p:extLst>
      <p:ext uri="{BB962C8B-B14F-4D97-AF65-F5344CB8AC3E}">
        <p14:creationId xmlns:p14="http://schemas.microsoft.com/office/powerpoint/2010/main" val="254099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70BE976-B03C-48C4-96B6-598218578055}" type="datetime1">
              <a:rPr lang="ru-RU" smtClean="0"/>
              <a:t>24.12.2022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38466B-DEE6-4334-8400-331435FCFD1B}" type="slidenum">
              <a:rPr lang="ru-RU" smtClean="0"/>
              <a:t>‹#›</a:t>
            </a:fld>
            <a:endParaRPr lang="ru-RU"/>
          </a:p>
        </p:txBody>
      </p:sp>
    </p:spTree>
    <p:extLst>
      <p:ext uri="{BB962C8B-B14F-4D97-AF65-F5344CB8AC3E}">
        <p14:creationId xmlns:p14="http://schemas.microsoft.com/office/powerpoint/2010/main" val="1083791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933DF-7E61-443A-94A7-E4AFB4624B4E}" type="datetime1">
              <a:rPr lang="ru-RU" smtClean="0"/>
              <a:t>24.12.2022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38466B-DEE6-4334-8400-331435FCFD1B}" type="slidenum">
              <a:rPr lang="ru-RU" smtClean="0"/>
              <a:t>‹#›</a:t>
            </a:fld>
            <a:endParaRPr lang="ru-RU"/>
          </a:p>
        </p:txBody>
      </p:sp>
    </p:spTree>
    <p:extLst>
      <p:ext uri="{BB962C8B-B14F-4D97-AF65-F5344CB8AC3E}">
        <p14:creationId xmlns:p14="http://schemas.microsoft.com/office/powerpoint/2010/main" val="1225810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35430" y="2629350"/>
            <a:ext cx="11112285" cy="3649448"/>
          </a:xfrm>
        </p:spPr>
        <p:txBody>
          <a:bodyPr>
            <a:normAutofit/>
          </a:bodyPr>
          <a:lstStyle/>
          <a:p>
            <a:r>
              <a:rPr lang="ru-RU" dirty="0">
                <a:solidFill>
                  <a:srgbClr val="FF0000"/>
                </a:solidFill>
                <a:latin typeface="Cambria Math" panose="02040503050406030204" pitchFamily="18" charset="0"/>
                <a:ea typeface="Cambria Math" panose="02040503050406030204" pitchFamily="18" charset="0"/>
              </a:rPr>
              <a:t>Что такое кейсы? </a:t>
            </a:r>
            <a:r>
              <a:rPr lang="ru-RU" dirty="0" smtClean="0">
                <a:solidFill>
                  <a:srgbClr val="FF0000"/>
                </a:solidFill>
                <a:latin typeface="Cambria Math" panose="02040503050406030204" pitchFamily="18" charset="0"/>
                <a:ea typeface="Cambria Math" panose="02040503050406030204" pitchFamily="18" charset="0"/>
              </a:rPr>
              <a:t/>
            </a:r>
            <a:br>
              <a:rPr lang="ru-RU" dirty="0" smtClean="0">
                <a:solidFill>
                  <a:srgbClr val="FF0000"/>
                </a:solidFill>
                <a:latin typeface="Cambria Math" panose="02040503050406030204" pitchFamily="18" charset="0"/>
                <a:ea typeface="Cambria Math" panose="02040503050406030204" pitchFamily="18" charset="0"/>
              </a:rPr>
            </a:br>
            <a:r>
              <a:rPr lang="ru-RU" sz="3600" dirty="0" smtClean="0">
                <a:solidFill>
                  <a:srgbClr val="C00000"/>
                </a:solidFill>
                <a:latin typeface="Cambria Math" panose="02040503050406030204" pitchFamily="18" charset="0"/>
                <a:ea typeface="Cambria Math" panose="02040503050406030204" pitchFamily="18" charset="0"/>
              </a:rPr>
              <a:t>Для </a:t>
            </a:r>
            <a:r>
              <a:rPr lang="ru-RU" sz="3600" dirty="0">
                <a:solidFill>
                  <a:srgbClr val="C00000"/>
                </a:solidFill>
                <a:latin typeface="Cambria Math" panose="02040503050406030204" pitchFamily="18" charset="0"/>
                <a:ea typeface="Cambria Math" panose="02040503050406030204" pitchFamily="18" charset="0"/>
              </a:rPr>
              <a:t>чего нужны кейсы в образовательной деятельности </a:t>
            </a:r>
            <a:r>
              <a:rPr lang="ru-RU" sz="3600" dirty="0" smtClean="0">
                <a:solidFill>
                  <a:srgbClr val="C00000"/>
                </a:solidFill>
                <a:latin typeface="Cambria Math" panose="02040503050406030204" pitchFamily="18" charset="0"/>
                <a:ea typeface="Cambria Math" panose="02040503050406030204" pitchFamily="18" charset="0"/>
              </a:rPr>
              <a:t/>
            </a:r>
            <a:br>
              <a:rPr lang="ru-RU" sz="3600" dirty="0" smtClean="0">
                <a:solidFill>
                  <a:srgbClr val="C00000"/>
                </a:solidFill>
                <a:latin typeface="Cambria Math" panose="02040503050406030204" pitchFamily="18" charset="0"/>
                <a:ea typeface="Cambria Math" panose="02040503050406030204" pitchFamily="18" charset="0"/>
              </a:rPr>
            </a:br>
            <a:r>
              <a:rPr lang="ru-RU" sz="3600" dirty="0" smtClean="0">
                <a:solidFill>
                  <a:srgbClr val="C00000"/>
                </a:solidFill>
                <a:latin typeface="Cambria Math" panose="02040503050406030204" pitchFamily="18" charset="0"/>
                <a:ea typeface="Cambria Math" panose="02040503050406030204" pitchFamily="18" charset="0"/>
              </a:rPr>
              <a:t>с </a:t>
            </a:r>
            <a:r>
              <a:rPr lang="ru-RU" sz="3600" dirty="0">
                <a:solidFill>
                  <a:srgbClr val="C00000"/>
                </a:solidFill>
                <a:latin typeface="Cambria Math" panose="02040503050406030204" pitchFamily="18" charset="0"/>
                <a:ea typeface="Cambria Math" panose="02040503050406030204" pitchFamily="18" charset="0"/>
              </a:rPr>
              <a:t>дошкольниками</a:t>
            </a:r>
            <a:r>
              <a:rPr lang="ru-RU" sz="3600" dirty="0" smtClean="0">
                <a:solidFill>
                  <a:srgbClr val="C00000"/>
                </a:solidFill>
                <a:latin typeface="Cambria Math" panose="02040503050406030204" pitchFamily="18" charset="0"/>
                <a:ea typeface="Cambria Math" panose="02040503050406030204" pitchFamily="18" charset="0"/>
              </a:rPr>
              <a:t>?</a:t>
            </a:r>
            <a:br>
              <a:rPr lang="ru-RU" sz="3600" dirty="0" smtClean="0">
                <a:solidFill>
                  <a:srgbClr val="C00000"/>
                </a:solidFill>
                <a:latin typeface="Cambria Math" panose="02040503050406030204" pitchFamily="18" charset="0"/>
                <a:ea typeface="Cambria Math" panose="02040503050406030204" pitchFamily="18" charset="0"/>
              </a:rPr>
            </a:br>
            <a:r>
              <a:rPr lang="ru-RU" sz="3600" smtClean="0">
                <a:solidFill>
                  <a:srgbClr val="C00000"/>
                </a:solidFill>
                <a:latin typeface="Cambria Math" panose="02040503050406030204" pitchFamily="18" charset="0"/>
                <a:ea typeface="Cambria Math" panose="02040503050406030204" pitchFamily="18" charset="0"/>
              </a:rPr>
              <a:t>                                                                      </a:t>
            </a:r>
            <a:r>
              <a:rPr lang="ru-RU" sz="2000" dirty="0" smtClean="0">
                <a:solidFill>
                  <a:schemeClr val="tx1">
                    <a:lumMod val="95000"/>
                    <a:lumOff val="5000"/>
                  </a:schemeClr>
                </a:solidFill>
                <a:latin typeface="Cambria Math" panose="02040503050406030204" pitchFamily="18" charset="0"/>
                <a:ea typeface="Cambria Math" panose="02040503050406030204" pitchFamily="18" charset="0"/>
              </a:rPr>
              <a:t>Воспитатели: Бычкова В.В.,</a:t>
            </a:r>
            <a:br>
              <a:rPr lang="ru-RU" sz="2000" dirty="0" smtClean="0">
                <a:solidFill>
                  <a:schemeClr val="tx1">
                    <a:lumMod val="95000"/>
                    <a:lumOff val="5000"/>
                  </a:schemeClr>
                </a:solidFill>
                <a:latin typeface="Cambria Math" panose="02040503050406030204" pitchFamily="18" charset="0"/>
                <a:ea typeface="Cambria Math" panose="02040503050406030204" pitchFamily="18" charset="0"/>
              </a:rPr>
            </a:br>
            <a:r>
              <a:rPr lang="ru-RU" sz="2000" dirty="0" smtClean="0">
                <a:solidFill>
                  <a:schemeClr val="tx1">
                    <a:lumMod val="95000"/>
                    <a:lumOff val="5000"/>
                  </a:schemeClr>
                </a:solidFill>
                <a:latin typeface="Cambria Math" panose="02040503050406030204" pitchFamily="18" charset="0"/>
                <a:ea typeface="Cambria Math" panose="02040503050406030204" pitchFamily="18" charset="0"/>
              </a:rPr>
              <a:t>                                                                                                                                                                 Чернявская И.Ю.</a:t>
            </a:r>
            <a:endParaRPr lang="ru-RU" sz="2000" dirty="0">
              <a:solidFill>
                <a:schemeClr val="tx1">
                  <a:lumMod val="95000"/>
                  <a:lumOff val="5000"/>
                </a:schemeClr>
              </a:solidFill>
              <a:latin typeface="Cambria Math" panose="02040503050406030204" pitchFamily="18" charset="0"/>
              <a:ea typeface="Cambria Math" panose="02040503050406030204" pitchFamily="18" charset="0"/>
            </a:endParaRPr>
          </a:p>
        </p:txBody>
      </p:sp>
      <p:pic>
        <p:nvPicPr>
          <p:cNvPr id="1026" name="Picture 2" descr="http://userscontent2.emaze.com/images/a5392314-23d1-4b00-b0cc-b5ef1a4b714c/4455ed03-adb0-45af-b85d-34f76a31aebdimage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362" y="0"/>
            <a:ext cx="7888046" cy="2629350"/>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5D38466B-DEE6-4334-8400-331435FCFD1B}" type="slidenum">
              <a:rPr lang="ru-RU" smtClean="0"/>
              <a:t>1</a:t>
            </a:fld>
            <a:endParaRPr lang="ru-RU"/>
          </a:p>
        </p:txBody>
      </p:sp>
    </p:spTree>
    <p:extLst>
      <p:ext uri="{BB962C8B-B14F-4D97-AF65-F5344CB8AC3E}">
        <p14:creationId xmlns:p14="http://schemas.microsoft.com/office/powerpoint/2010/main" val="306343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893647"/>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К </a:t>
            </a:r>
            <a:r>
              <a:rPr lang="ru-RU" sz="2400" b="1" dirty="0">
                <a:latin typeface="Times New Roman" panose="02020603050405020304" pitchFamily="18" charset="0"/>
                <a:cs typeface="Times New Roman" panose="02020603050405020304" pitchFamily="18" charset="0"/>
              </a:rPr>
              <a:t>кейс-технологиям относятся:</a:t>
            </a:r>
          </a:p>
          <a:p>
            <a:pPr indent="357188" algn="just"/>
            <a:r>
              <a:rPr lang="ru-RU" sz="2400" dirty="0">
                <a:latin typeface="Times New Roman" panose="02020603050405020304" pitchFamily="18" charset="0"/>
                <a:cs typeface="Times New Roman" panose="02020603050405020304" pitchFamily="18" charset="0"/>
              </a:rPr>
              <a:t>• метод ситуативного анализа (</a:t>
            </a:r>
            <a:r>
              <a:rPr lang="ru-RU" sz="2400" dirty="0" smtClean="0">
                <a:latin typeface="Times New Roman" panose="02020603050405020304" pitchFamily="18" charset="0"/>
                <a:cs typeface="Times New Roman" panose="02020603050405020304" pitchFamily="18" charset="0"/>
              </a:rPr>
              <a:t>метод анализа </a:t>
            </a:r>
            <a:r>
              <a:rPr lang="ru-RU" sz="2400" dirty="0">
                <a:latin typeface="Times New Roman" panose="02020603050405020304" pitchFamily="18" charset="0"/>
                <a:cs typeface="Times New Roman" panose="02020603050405020304" pitchFamily="18" charset="0"/>
              </a:rPr>
              <a:t>конкретных </a:t>
            </a:r>
            <a:r>
              <a:rPr lang="ru-RU" sz="2400" dirty="0" smtClean="0">
                <a:latin typeface="Times New Roman" panose="02020603050405020304" pitchFamily="18" charset="0"/>
                <a:cs typeface="Times New Roman" panose="02020603050405020304" pitchFamily="18" charset="0"/>
              </a:rPr>
              <a:t>ситуаций, ситуационные </a:t>
            </a:r>
            <a:r>
              <a:rPr lang="ru-RU" sz="2400" dirty="0">
                <a:latin typeface="Times New Roman" panose="02020603050405020304" pitchFamily="18" charset="0"/>
                <a:cs typeface="Times New Roman" panose="02020603050405020304" pitchFamily="18" charset="0"/>
              </a:rPr>
              <a:t>задачи и </a:t>
            </a:r>
            <a:r>
              <a:rPr lang="ru-RU" sz="2400" dirty="0" smtClean="0">
                <a:latin typeface="Times New Roman" panose="02020603050405020304" pitchFamily="18" charset="0"/>
                <a:cs typeface="Times New Roman" panose="02020603050405020304" pitchFamily="18" charset="0"/>
              </a:rPr>
              <a:t>упражнения; кейс-стадии</a:t>
            </a:r>
            <a:r>
              <a:rPr lang="ru-RU" sz="2400" dirty="0">
                <a:latin typeface="Times New Roman" panose="02020603050405020304" pitchFamily="18" charset="0"/>
                <a:cs typeface="Times New Roman" panose="02020603050405020304" pitchFamily="18" charset="0"/>
              </a:rPr>
              <a:t>; кейс-иллюстрации; </a:t>
            </a:r>
            <a:r>
              <a:rPr lang="ru-RU" sz="2400" dirty="0" smtClean="0">
                <a:latin typeface="Times New Roman" panose="02020603050405020304" pitchFamily="18" charset="0"/>
                <a:cs typeface="Times New Roman" panose="02020603050405020304" pitchFamily="18" charset="0"/>
              </a:rPr>
              <a:t>фото- кейсы</a:t>
            </a:r>
            <a:r>
              <a:rPr lang="ru-RU" sz="2400" dirty="0">
                <a:latin typeface="Times New Roman" panose="02020603050405020304" pitchFamily="18" charset="0"/>
                <a:cs typeface="Times New Roman" panose="02020603050405020304" pitchFamily="18" charset="0"/>
              </a:rPr>
              <a:t>);</a:t>
            </a:r>
          </a:p>
          <a:p>
            <a:pPr indent="357188" algn="just"/>
            <a:r>
              <a:rPr lang="ru-RU" sz="2400" dirty="0">
                <a:latin typeface="Times New Roman" panose="02020603050405020304" pitchFamily="18" charset="0"/>
                <a:cs typeface="Times New Roman" panose="02020603050405020304" pitchFamily="18" charset="0"/>
              </a:rPr>
              <a:t>• метод инцидента;</a:t>
            </a:r>
          </a:p>
          <a:p>
            <a:pPr indent="357188" algn="just"/>
            <a:r>
              <a:rPr lang="ru-RU" sz="2400" dirty="0">
                <a:latin typeface="Times New Roman" panose="02020603050405020304" pitchFamily="18" charset="0"/>
                <a:cs typeface="Times New Roman" panose="02020603050405020304" pitchFamily="18" charset="0"/>
              </a:rPr>
              <a:t>• метод ситуационно-ролевых игр;</a:t>
            </a:r>
          </a:p>
          <a:p>
            <a:pPr indent="357188" algn="just"/>
            <a:r>
              <a:rPr lang="ru-RU" sz="2400" dirty="0">
                <a:latin typeface="Times New Roman" panose="02020603050405020304" pitchFamily="18" charset="0"/>
                <a:cs typeface="Times New Roman" panose="02020603050405020304" pitchFamily="18" charset="0"/>
              </a:rPr>
              <a:t>• метод разбора </a:t>
            </a:r>
            <a:r>
              <a:rPr lang="ru-RU" sz="2400" dirty="0" smtClean="0">
                <a:latin typeface="Times New Roman" panose="02020603050405020304" pitchFamily="18" charset="0"/>
                <a:cs typeface="Times New Roman" panose="02020603050405020304" pitchFamily="18" charset="0"/>
              </a:rPr>
              <a:t>деловой корреспонденции</a:t>
            </a:r>
            <a:r>
              <a:rPr lang="ru-RU" sz="2400" dirty="0">
                <a:latin typeface="Times New Roman" panose="02020603050405020304" pitchFamily="18" charset="0"/>
                <a:cs typeface="Times New Roman" panose="02020603050405020304" pitchFamily="18" charset="0"/>
              </a:rPr>
              <a:t>;</a:t>
            </a:r>
          </a:p>
          <a:p>
            <a:pPr indent="357188" algn="just"/>
            <a:r>
              <a:rPr lang="ru-RU" sz="2400" dirty="0">
                <a:latin typeface="Times New Roman" panose="02020603050405020304" pitchFamily="18" charset="0"/>
                <a:cs typeface="Times New Roman" panose="02020603050405020304" pitchFamily="18" charset="0"/>
              </a:rPr>
              <a:t>• игровое проектирование;</a:t>
            </a:r>
          </a:p>
          <a:p>
            <a:pPr indent="357188" algn="just"/>
            <a:r>
              <a:rPr lang="ru-RU" sz="2400" dirty="0">
                <a:latin typeface="Times New Roman" panose="02020603050405020304" pitchFamily="18" charset="0"/>
                <a:cs typeface="Times New Roman" panose="02020603050405020304" pitchFamily="18" charset="0"/>
              </a:rPr>
              <a:t>• метод дискуссии.</a:t>
            </a:r>
          </a:p>
          <a:p>
            <a:pPr indent="357188" algn="just"/>
            <a:r>
              <a:rPr lang="ru-RU" sz="2400" dirty="0">
                <a:latin typeface="Times New Roman" panose="02020603050405020304" pitchFamily="18" charset="0"/>
                <a:cs typeface="Times New Roman" panose="02020603050405020304" pitchFamily="18" charset="0"/>
              </a:rPr>
              <a:t>Сущностью кейс-технологий является </a:t>
            </a:r>
            <a:r>
              <a:rPr lang="ru-RU" sz="2400" dirty="0" smtClean="0">
                <a:latin typeface="Times New Roman" panose="02020603050405020304" pitchFamily="18" charset="0"/>
                <a:cs typeface="Times New Roman" panose="02020603050405020304" pitchFamily="18" charset="0"/>
              </a:rPr>
              <a:t>анализ проблемной </a:t>
            </a:r>
            <a:r>
              <a:rPr lang="ru-RU" sz="2400" dirty="0">
                <a:latin typeface="Times New Roman" panose="02020603050405020304" pitchFamily="18" charset="0"/>
                <a:cs typeface="Times New Roman" panose="02020603050405020304" pitchFamily="18" charset="0"/>
              </a:rPr>
              <a:t>ситуации. Анализ, </a:t>
            </a:r>
            <a:r>
              <a:rPr lang="ru-RU" sz="2400" dirty="0" smtClean="0">
                <a:latin typeface="Times New Roman" panose="02020603050405020304" pitchFamily="18" charset="0"/>
                <a:cs typeface="Times New Roman" panose="02020603050405020304" pitchFamily="18" charset="0"/>
              </a:rPr>
              <a:t>как логическая </a:t>
            </a:r>
            <a:r>
              <a:rPr lang="ru-RU" sz="2400" dirty="0">
                <a:latin typeface="Times New Roman" panose="02020603050405020304" pitchFamily="18" charset="0"/>
                <a:cs typeface="Times New Roman" panose="02020603050405020304" pitchFamily="18" charset="0"/>
              </a:rPr>
              <a:t>операция </a:t>
            </a:r>
            <a:r>
              <a:rPr lang="ru-RU" sz="2400" dirty="0" smtClean="0">
                <a:latin typeface="Times New Roman" panose="02020603050405020304" pitchFamily="18" charset="0"/>
                <a:cs typeface="Times New Roman" panose="02020603050405020304" pitchFamily="18" charset="0"/>
              </a:rPr>
              <a:t>мышления, способствует </a:t>
            </a:r>
            <a:r>
              <a:rPr lang="ru-RU" sz="2400" dirty="0">
                <a:latin typeface="Times New Roman" panose="02020603050405020304" pitchFamily="18" charset="0"/>
                <a:cs typeface="Times New Roman" panose="02020603050405020304" pitchFamily="18" charset="0"/>
              </a:rPr>
              <a:t>речевому развитию ребенка</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поскольку речь является </a:t>
            </a:r>
            <a:r>
              <a:rPr lang="ru-RU" sz="2400" dirty="0" smtClean="0">
                <a:latin typeface="Times New Roman" panose="02020603050405020304" pitchFamily="18" charset="0"/>
                <a:cs typeface="Times New Roman" panose="02020603050405020304" pitchFamily="18" charset="0"/>
              </a:rPr>
              <a:t>формой существования </a:t>
            </a:r>
            <a:r>
              <a:rPr lang="ru-RU" sz="2400" dirty="0">
                <a:latin typeface="Times New Roman" panose="02020603050405020304" pitchFamily="18" charset="0"/>
                <a:cs typeface="Times New Roman" panose="02020603050405020304" pitchFamily="18" charset="0"/>
              </a:rPr>
              <a:t>мышления, между речью </a:t>
            </a:r>
            <a:r>
              <a:rPr lang="ru-RU" sz="2400" dirty="0" smtClean="0">
                <a:latin typeface="Times New Roman" panose="02020603050405020304" pitchFamily="18" charset="0"/>
                <a:cs typeface="Times New Roman" panose="02020603050405020304" pitchFamily="18" charset="0"/>
              </a:rPr>
              <a:t>и мышлением </a:t>
            </a:r>
            <a:r>
              <a:rPr lang="ru-RU" sz="2400" dirty="0">
                <a:latin typeface="Times New Roman" panose="02020603050405020304" pitchFamily="18" charset="0"/>
                <a:cs typeface="Times New Roman" panose="02020603050405020304" pitchFamily="18" charset="0"/>
              </a:rPr>
              <a:t>существует единство</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С.Л.Рубинштейн</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10</a:t>
            </a:fld>
            <a:endParaRPr lang="ru-RU"/>
          </a:p>
        </p:txBody>
      </p:sp>
    </p:spTree>
    <p:extLst>
      <p:ext uri="{BB962C8B-B14F-4D97-AF65-F5344CB8AC3E}">
        <p14:creationId xmlns:p14="http://schemas.microsoft.com/office/powerpoint/2010/main" val="34743425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154984"/>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Ситуация 9.</a:t>
            </a:r>
          </a:p>
          <a:p>
            <a:pPr indent="357188" algn="just"/>
            <a:r>
              <a:rPr lang="ru-RU" sz="2400" dirty="0">
                <a:latin typeface="Times New Roman" panose="02020603050405020304" pitchFamily="18" charset="0"/>
                <a:cs typeface="Times New Roman" panose="02020603050405020304" pitchFamily="18" charset="0"/>
              </a:rPr>
              <a:t>В общении со своими детьми родители часто сравнивают их с другими детьми.</a:t>
            </a:r>
          </a:p>
          <a:p>
            <a:pPr indent="357188" algn="just"/>
            <a:r>
              <a:rPr lang="ru-RU" sz="2400" dirty="0">
                <a:latin typeface="Times New Roman" panose="02020603050405020304" pitchFamily="18" charset="0"/>
                <a:cs typeface="Times New Roman" panose="02020603050405020304" pitchFamily="18" charset="0"/>
              </a:rPr>
              <a:t>Нинина мама, довольная поведением дочери, часто говорит: «Ты у меня все умеешь, ты лучше всех», «Ты у меня — самая красивая».</a:t>
            </a:r>
          </a:p>
          <a:p>
            <a:pPr indent="357188" algn="just"/>
            <a:r>
              <a:rPr lang="ru-RU" sz="2400" dirty="0">
                <a:latin typeface="Times New Roman" panose="02020603050405020304" pitchFamily="18" charset="0"/>
                <a:cs typeface="Times New Roman" panose="02020603050405020304" pitchFamily="18" charset="0"/>
              </a:rPr>
              <a:t>А вот мама Тани, желая, чтобы ее дочь была организованнее и развивалась лучше, говорит: «Все дети, как дети, только ты у меня ненормальная», «Посмотри, какая умница Катя. Все у нее получается, а у тебя...»</a:t>
            </a:r>
          </a:p>
          <a:p>
            <a:pPr indent="357188" algn="just"/>
            <a:r>
              <a:rPr lang="ru-RU" sz="2400" dirty="0" smtClean="0">
                <a:latin typeface="Times New Roman" panose="02020603050405020304" pitchFamily="18" charset="0"/>
                <a:cs typeface="Times New Roman" panose="02020603050405020304" pitchFamily="18" charset="0"/>
              </a:rPr>
              <a:t>- Обе </a:t>
            </a:r>
            <a:r>
              <a:rPr lang="ru-RU" sz="2400" dirty="0">
                <a:latin typeface="Times New Roman" panose="02020603050405020304" pitchFamily="18" charset="0"/>
                <a:cs typeface="Times New Roman" panose="02020603050405020304" pitchFamily="18" charset="0"/>
              </a:rPr>
              <a:t>мамы желают добра своим детям, но кто из них добьется лучшего результата в воспитании?</a:t>
            </a:r>
          </a:p>
          <a:p>
            <a:pPr indent="357188" algn="just"/>
            <a:r>
              <a:rPr lang="ru-RU" sz="2400" dirty="0" smtClean="0">
                <a:latin typeface="Times New Roman" panose="02020603050405020304" pitchFamily="18" charset="0"/>
                <a:cs typeface="Times New Roman" panose="02020603050405020304" pitchFamily="18" charset="0"/>
              </a:rPr>
              <a:t>- Есть </a:t>
            </a:r>
            <a:r>
              <a:rPr lang="ru-RU" sz="2400" dirty="0">
                <a:latin typeface="Times New Roman" panose="02020603050405020304" pitchFamily="18" charset="0"/>
                <a:cs typeface="Times New Roman" panose="02020603050405020304" pitchFamily="18" charset="0"/>
              </a:rPr>
              <a:t>ли зависимость направления «проектирования» поведения детей от особенностей личности самих мам</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100</a:t>
            </a:fld>
            <a:endParaRPr lang="ru-RU"/>
          </a:p>
        </p:txBody>
      </p:sp>
    </p:spTree>
    <p:extLst>
      <p:ext uri="{BB962C8B-B14F-4D97-AF65-F5344CB8AC3E}">
        <p14:creationId xmlns:p14="http://schemas.microsoft.com/office/powerpoint/2010/main" val="10645629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632311"/>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Ситуация 9.</a:t>
            </a:r>
          </a:p>
          <a:p>
            <a:pPr indent="357188" algn="just"/>
            <a:r>
              <a:rPr lang="ru-RU" sz="2400" dirty="0" smtClean="0">
                <a:latin typeface="Times New Roman" panose="02020603050405020304" pitchFamily="18" charset="0"/>
                <a:cs typeface="Times New Roman" panose="02020603050405020304" pitchFamily="18" charset="0"/>
              </a:rPr>
              <a:t>Решение.</a:t>
            </a:r>
          </a:p>
          <a:p>
            <a:pPr indent="357188" algn="just"/>
            <a:r>
              <a:rPr lang="ru-RU" sz="2400" dirty="0" smtClean="0">
                <a:latin typeface="Times New Roman" panose="02020603050405020304" pitchFamily="18" charset="0"/>
                <a:cs typeface="Times New Roman" panose="02020603050405020304" pitchFamily="18" charset="0"/>
              </a:rPr>
              <a:t>Обе </a:t>
            </a:r>
            <a:r>
              <a:rPr lang="ru-RU" sz="2400" dirty="0">
                <a:latin typeface="Times New Roman" panose="02020603050405020304" pitchFamily="18" charset="0"/>
                <a:cs typeface="Times New Roman" panose="02020603050405020304" pitchFamily="18" charset="0"/>
              </a:rPr>
              <a:t>мамы своих детей сравнивают с другими детьми, но первая мама применяет позитивное сравнение, а вторая мама — негативное. Тем самым «проектирование» поведения Нины и Тани разное.</a:t>
            </a:r>
          </a:p>
          <a:p>
            <a:pPr indent="357188" algn="just"/>
            <a:r>
              <a:rPr lang="ru-RU" sz="2400" dirty="0">
                <a:latin typeface="Times New Roman" panose="02020603050405020304" pitchFamily="18" charset="0"/>
                <a:cs typeface="Times New Roman" panose="02020603050405020304" pitchFamily="18" charset="0"/>
              </a:rPr>
              <a:t>Если мать - уверенный в себе человек, то, как правило, она хвалит своего ребенка и выделяет его среди других детей положительно. Это способствует повышению социального статуса ребенка и занятию благоприятного места в системе межличностных отношений со сверстниками.</a:t>
            </a:r>
          </a:p>
          <a:p>
            <a:pPr indent="357188" algn="just"/>
            <a:r>
              <a:rPr lang="ru-RU" sz="2400" dirty="0">
                <a:latin typeface="Times New Roman" panose="02020603050405020304" pitchFamily="18" charset="0"/>
                <a:cs typeface="Times New Roman" panose="02020603050405020304" pitchFamily="18" charset="0"/>
              </a:rPr>
              <a:t>Если мать - человек неуверенный, ощущающий себя в чем-то хуже других людей, к своему ребенку она будет относиться так же, передавая ему свою собственную неуверенность. Ребенок такой матери будет иметь низкий социальный статус.</a:t>
            </a:r>
          </a:p>
          <a:p>
            <a:pPr indent="357188" algn="just"/>
            <a:r>
              <a:rPr lang="ru-RU" sz="2400" dirty="0">
                <a:latin typeface="Times New Roman" panose="02020603050405020304" pitchFamily="18" charset="0"/>
                <a:cs typeface="Times New Roman" panose="02020603050405020304" pitchFamily="18" charset="0"/>
              </a:rPr>
              <a:t>Вообще, лучше сравнивать поведение детей с его же собственным, которое было вчера, в прошлом.</a:t>
            </a:r>
          </a:p>
        </p:txBody>
      </p:sp>
      <p:sp>
        <p:nvSpPr>
          <p:cNvPr id="3" name="Номер слайда 2"/>
          <p:cNvSpPr>
            <a:spLocks noGrp="1"/>
          </p:cNvSpPr>
          <p:nvPr>
            <p:ph type="sldNum" sz="quarter" idx="12"/>
          </p:nvPr>
        </p:nvSpPr>
        <p:spPr/>
        <p:txBody>
          <a:bodyPr/>
          <a:lstStyle/>
          <a:p>
            <a:fld id="{5D38466B-DEE6-4334-8400-331435FCFD1B}" type="slidenum">
              <a:rPr lang="ru-RU" smtClean="0"/>
              <a:t>101</a:t>
            </a:fld>
            <a:endParaRPr lang="ru-RU"/>
          </a:p>
        </p:txBody>
      </p:sp>
    </p:spTree>
    <p:extLst>
      <p:ext uri="{BB962C8B-B14F-4D97-AF65-F5344CB8AC3E}">
        <p14:creationId xmlns:p14="http://schemas.microsoft.com/office/powerpoint/2010/main" val="208362559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262979"/>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Ситуация 10.</a:t>
            </a:r>
          </a:p>
          <a:p>
            <a:pPr indent="357188" algn="just"/>
            <a:r>
              <a:rPr lang="ru-RU" sz="2400" dirty="0" smtClean="0">
                <a:latin typeface="Times New Roman" panose="02020603050405020304" pitchFamily="18" charset="0"/>
                <a:cs typeface="Times New Roman" panose="02020603050405020304" pitchFamily="18" charset="0"/>
              </a:rPr>
              <a:t>Нередко </a:t>
            </a:r>
            <a:r>
              <a:rPr lang="ru-RU" sz="2400" dirty="0">
                <a:latin typeface="Times New Roman" panose="02020603050405020304" pitchFamily="18" charset="0"/>
                <a:cs typeface="Times New Roman" panose="02020603050405020304" pitchFamily="18" charset="0"/>
              </a:rPr>
              <a:t>мы слышим, как разные мамы, общаясь со своими детьми, по-разному оценивают их возможности. Одни говорят: «Ты умеешь делать то, что я не умею! Ты говоришь правильно, молодец!»</a:t>
            </a:r>
          </a:p>
          <a:p>
            <a:pPr indent="357188" algn="just"/>
            <a:r>
              <a:rPr lang="ru-RU" sz="2400" dirty="0">
                <a:latin typeface="Times New Roman" panose="02020603050405020304" pitchFamily="18" charset="0"/>
                <a:cs typeface="Times New Roman" panose="02020603050405020304" pitchFamily="18" charset="0"/>
              </a:rPr>
              <a:t>А другие матери говорят: «Ты маленький еще, слушай, что взрослые говорят! Да что ты понимаешь, вот научится, тогда поймешь!»</a:t>
            </a:r>
          </a:p>
          <a:p>
            <a:pPr indent="357188" algn="just"/>
            <a:r>
              <a:rPr lang="ru-RU" sz="2400" dirty="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В </a:t>
            </a:r>
            <a:r>
              <a:rPr lang="ru-RU" sz="2400" dirty="0">
                <a:latin typeface="Times New Roman" panose="02020603050405020304" pitchFamily="18" charset="0"/>
                <a:cs typeface="Times New Roman" panose="02020603050405020304" pitchFamily="18" charset="0"/>
              </a:rPr>
              <a:t>чем принципиальное различие в общении со своими детьми разных матерей?</a:t>
            </a:r>
          </a:p>
          <a:p>
            <a:pPr indent="357188" algn="just"/>
            <a:r>
              <a:rPr lang="ru-RU" sz="2400" dirty="0" smtClean="0">
                <a:latin typeface="Times New Roman" panose="02020603050405020304" pitchFamily="18" charset="0"/>
                <a:cs typeface="Times New Roman" panose="02020603050405020304" pitchFamily="18" charset="0"/>
              </a:rPr>
              <a:t>Решение. </a:t>
            </a:r>
          </a:p>
          <a:p>
            <a:pPr indent="357188" algn="just"/>
            <a:r>
              <a:rPr lang="ru-RU" sz="2400" dirty="0" smtClean="0">
                <a:latin typeface="Times New Roman" panose="02020603050405020304" pitchFamily="18" charset="0"/>
                <a:cs typeface="Times New Roman" panose="02020603050405020304" pitchFamily="18" charset="0"/>
              </a:rPr>
              <a:t>Одни </a:t>
            </a:r>
            <a:r>
              <a:rPr lang="ru-RU" sz="2400" dirty="0">
                <a:latin typeface="Times New Roman" panose="02020603050405020304" pitchFamily="18" charset="0"/>
                <a:cs typeface="Times New Roman" panose="02020603050405020304" pitchFamily="18" charset="0"/>
              </a:rPr>
              <a:t>матери как бы вселяют в ребенка, уверенность в себе («Если мама хвалит, значит, я чего-то стою!»). Они способствуют взрослению ребенка, создают у него активную жизненную позицию, помогают его самоутверждению.</a:t>
            </a:r>
          </a:p>
          <a:p>
            <a:pPr indent="357188" algn="just"/>
            <a:r>
              <a:rPr lang="ru-RU" sz="2400" dirty="0">
                <a:latin typeface="Times New Roman" panose="02020603050405020304" pitchFamily="18" charset="0"/>
                <a:cs typeface="Times New Roman" panose="02020603050405020304" pitchFamily="18" charset="0"/>
              </a:rPr>
              <a:t>Другие же матери — наоборот, формируют у ребенка неуверенность в себе, у него появляется тревожность, снижается активность, возникает склонность к пессимизму. («Если мама ругает, значит, я ничего не стою, я — плохой!»)</a:t>
            </a:r>
          </a:p>
        </p:txBody>
      </p:sp>
      <p:sp>
        <p:nvSpPr>
          <p:cNvPr id="3" name="Номер слайда 2"/>
          <p:cNvSpPr>
            <a:spLocks noGrp="1"/>
          </p:cNvSpPr>
          <p:nvPr>
            <p:ph type="sldNum" sz="quarter" idx="12"/>
          </p:nvPr>
        </p:nvSpPr>
        <p:spPr/>
        <p:txBody>
          <a:bodyPr/>
          <a:lstStyle/>
          <a:p>
            <a:fld id="{5D38466B-DEE6-4334-8400-331435FCFD1B}" type="slidenum">
              <a:rPr lang="ru-RU" smtClean="0"/>
              <a:t>102</a:t>
            </a:fld>
            <a:endParaRPr lang="ru-RU"/>
          </a:p>
        </p:txBody>
      </p:sp>
    </p:spTree>
    <p:extLst>
      <p:ext uri="{BB962C8B-B14F-4D97-AF65-F5344CB8AC3E}">
        <p14:creationId xmlns:p14="http://schemas.microsoft.com/office/powerpoint/2010/main" val="614084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3785652"/>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Ситуация 11.</a:t>
            </a:r>
          </a:p>
          <a:p>
            <a:pPr indent="357188" algn="just"/>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Мой сын Миша (7 лет), – пишет мама, – почти совершенство. Но в своей группе на людях всегда молчит. Я старалась его оправдать какими-то причинами: устал, торопится домой и т.д. Когда же он дома </a:t>
            </a:r>
            <a:r>
              <a:rPr lang="ru-RU" sz="2400" dirty="0" smtClean="0">
                <a:latin typeface="Times New Roman" panose="02020603050405020304" pitchFamily="18" charset="0"/>
                <a:cs typeface="Times New Roman" panose="02020603050405020304" pitchFamily="18" charset="0"/>
              </a:rPr>
              <a:t>– все </a:t>
            </a:r>
            <a:r>
              <a:rPr lang="ru-RU" sz="2400" dirty="0">
                <a:latin typeface="Times New Roman" panose="02020603050405020304" pitchFamily="18" charset="0"/>
                <a:cs typeface="Times New Roman" panose="02020603050405020304" pitchFamily="18" charset="0"/>
              </a:rPr>
              <a:t>в порядке. А на людях </a:t>
            </a:r>
            <a:r>
              <a:rPr lang="ru-RU" sz="2400" dirty="0" smtClean="0">
                <a:latin typeface="Times New Roman" panose="02020603050405020304" pitchFamily="18" charset="0"/>
                <a:cs typeface="Times New Roman" panose="02020603050405020304" pitchFamily="18" charset="0"/>
              </a:rPr>
              <a:t>– замыкается. </a:t>
            </a:r>
            <a:r>
              <a:rPr lang="ru-RU" sz="2400" dirty="0">
                <a:latin typeface="Times New Roman" panose="02020603050405020304" pitchFamily="18" charset="0"/>
                <a:cs typeface="Times New Roman" panose="02020603050405020304" pitchFamily="18" charset="0"/>
              </a:rPr>
              <a:t>Посоветуйте, что делать?»</a:t>
            </a:r>
          </a:p>
          <a:p>
            <a:pPr indent="357188" algn="just"/>
            <a:r>
              <a:rPr lang="ru-RU" sz="2400" dirty="0" smtClean="0">
                <a:latin typeface="Times New Roman" panose="02020603050405020304" pitchFamily="18" charset="0"/>
                <a:cs typeface="Times New Roman" panose="02020603050405020304" pitchFamily="18" charset="0"/>
              </a:rPr>
              <a:t>- Дайте </a:t>
            </a:r>
            <a:r>
              <a:rPr lang="ru-RU" sz="2400" dirty="0">
                <a:latin typeface="Times New Roman" panose="02020603050405020304" pitchFamily="18" charset="0"/>
                <a:cs typeface="Times New Roman" panose="02020603050405020304" pitchFamily="18" charset="0"/>
              </a:rPr>
              <a:t>совет маме.</a:t>
            </a:r>
          </a:p>
          <a:p>
            <a:pPr indent="357188" algn="just"/>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Решение.</a:t>
            </a:r>
          </a:p>
          <a:p>
            <a:pPr indent="357188" algn="just"/>
            <a:r>
              <a:rPr lang="ru-RU" sz="2400" dirty="0" smtClean="0">
                <a:latin typeface="Times New Roman" panose="02020603050405020304" pitchFamily="18" charset="0"/>
                <a:cs typeface="Times New Roman" panose="02020603050405020304" pitchFamily="18" charset="0"/>
              </a:rPr>
              <a:t>Постарайтесь </a:t>
            </a:r>
            <a:r>
              <a:rPr lang="ru-RU" sz="2400" dirty="0">
                <a:latin typeface="Times New Roman" panose="02020603050405020304" pitchFamily="18" charset="0"/>
                <a:cs typeface="Times New Roman" panose="02020603050405020304" pitchFamily="18" charset="0"/>
              </a:rPr>
              <a:t>объяснить Мише, что застенчивость часто воспринимается как недружелюбие, и чтобы нравиться людям, надо быть более общительным.</a:t>
            </a:r>
          </a:p>
        </p:txBody>
      </p:sp>
      <p:sp>
        <p:nvSpPr>
          <p:cNvPr id="3" name="Номер слайда 2"/>
          <p:cNvSpPr>
            <a:spLocks noGrp="1"/>
          </p:cNvSpPr>
          <p:nvPr>
            <p:ph type="sldNum" sz="quarter" idx="12"/>
          </p:nvPr>
        </p:nvSpPr>
        <p:spPr/>
        <p:txBody>
          <a:bodyPr/>
          <a:lstStyle/>
          <a:p>
            <a:fld id="{5D38466B-DEE6-4334-8400-331435FCFD1B}" type="slidenum">
              <a:rPr lang="ru-RU" smtClean="0"/>
              <a:t>103</a:t>
            </a:fld>
            <a:endParaRPr lang="ru-RU"/>
          </a:p>
        </p:txBody>
      </p:sp>
    </p:spTree>
    <p:extLst>
      <p:ext uri="{BB962C8B-B14F-4D97-AF65-F5344CB8AC3E}">
        <p14:creationId xmlns:p14="http://schemas.microsoft.com/office/powerpoint/2010/main" val="231363702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401205"/>
          </a:xfrm>
          <a:prstGeom prst="rect">
            <a:avLst/>
          </a:prstGeom>
        </p:spPr>
        <p:txBody>
          <a:bodyPr wrap="square">
            <a:spAutoFit/>
          </a:bodyPr>
          <a:lstStyle/>
          <a:p>
            <a:pPr indent="357188" algn="ctr"/>
            <a:r>
              <a:rPr lang="ru-RU" sz="2000" dirty="0">
                <a:latin typeface="Times New Roman" panose="02020603050405020304" pitchFamily="18" charset="0"/>
                <a:cs typeface="Times New Roman" panose="02020603050405020304" pitchFamily="18" charset="0"/>
              </a:rPr>
              <a:t>Литература</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indent="357188" algn="just"/>
            <a:r>
              <a:rPr lang="ru-RU" sz="2000" dirty="0">
                <a:latin typeface="Times New Roman" panose="02020603050405020304" pitchFamily="18" charset="0"/>
                <a:cs typeface="Times New Roman" panose="02020603050405020304" pitchFamily="18" charset="0"/>
              </a:rPr>
              <a:t>1. Долгоруков, А. Метод </a:t>
            </a:r>
            <a:r>
              <a:rPr lang="ru-RU" sz="2000" dirty="0" err="1">
                <a:latin typeface="Times New Roman" panose="02020603050405020304" pitchFamily="18" charset="0"/>
                <a:cs typeface="Times New Roman" panose="02020603050405020304" pitchFamily="18" charset="0"/>
              </a:rPr>
              <a:t>case-study</a:t>
            </a:r>
            <a:r>
              <a:rPr lang="ru-RU" sz="2000" dirty="0">
                <a:latin typeface="Times New Roman" panose="02020603050405020304" pitchFamily="18" charset="0"/>
                <a:cs typeface="Times New Roman" panose="02020603050405020304" pitchFamily="18" charset="0"/>
              </a:rPr>
              <a:t> как современная технология профессионально-ориентированного обучения/ URL:http://</a:t>
            </a:r>
            <a:r>
              <a:rPr lang="ru-RU" sz="2000" dirty="0" smtClean="0">
                <a:latin typeface="Times New Roman" panose="02020603050405020304" pitchFamily="18" charset="0"/>
                <a:cs typeface="Times New Roman" panose="02020603050405020304" pitchFamily="18" charset="0"/>
              </a:rPr>
              <a:t>www.evolkov.net/case/case.study.html</a:t>
            </a:r>
            <a:endParaRPr lang="ru-RU" sz="2000" dirty="0">
              <a:latin typeface="Times New Roman" panose="02020603050405020304" pitchFamily="18" charset="0"/>
              <a:cs typeface="Times New Roman" panose="02020603050405020304" pitchFamily="18" charset="0"/>
            </a:endParaRPr>
          </a:p>
          <a:p>
            <a:pPr indent="357188" algn="just"/>
            <a:r>
              <a:rPr lang="ru-RU" sz="2000" dirty="0">
                <a:latin typeface="Times New Roman" panose="02020603050405020304" pitchFamily="18" charset="0"/>
                <a:cs typeface="Times New Roman" panose="02020603050405020304" pitchFamily="18" charset="0"/>
              </a:rPr>
              <a:t>2. Земскова А. С. Использование кейс- метода в образовательном процессе // Совет ректоров. – 2008. – №8. – С. 12-16</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indent="357188" algn="just"/>
            <a:r>
              <a:rPr lang="ru-RU" sz="2000" dirty="0">
                <a:latin typeface="Times New Roman" panose="02020603050405020304" pitchFamily="18" charset="0"/>
                <a:cs typeface="Times New Roman" panose="02020603050405020304" pitchFamily="18" charset="0"/>
              </a:rPr>
              <a:t>3. </a:t>
            </a:r>
            <a:r>
              <a:rPr lang="ru-RU" sz="2000" dirty="0" smtClean="0">
                <a:latin typeface="Times New Roman" panose="02020603050405020304" pitchFamily="18" charset="0"/>
                <a:cs typeface="Times New Roman" panose="02020603050405020304" pitchFamily="18" charset="0"/>
              </a:rPr>
              <a:t>Кейс-метод</a:t>
            </a:r>
            <a:r>
              <a:rPr lang="ru-RU" sz="2000" dirty="0">
                <a:latin typeface="Times New Roman" panose="02020603050405020304" pitchFamily="18" charset="0"/>
                <a:cs typeface="Times New Roman" panose="02020603050405020304" pitchFamily="18" charset="0"/>
              </a:rPr>
              <a:t>. Окно в мир ситуационной методики обучения (</a:t>
            </a:r>
            <a:r>
              <a:rPr lang="ru-RU" sz="2000" dirty="0" err="1">
                <a:latin typeface="Times New Roman" panose="02020603050405020304" pitchFamily="18" charset="0"/>
                <a:cs typeface="Times New Roman" panose="02020603050405020304" pitchFamily="18" charset="0"/>
              </a:rPr>
              <a:t>case-study</a:t>
            </a:r>
            <a:r>
              <a:rPr lang="ru-RU" sz="2000" dirty="0">
                <a:latin typeface="Times New Roman" panose="02020603050405020304" pitchFamily="18" charset="0"/>
                <a:cs typeface="Times New Roman" panose="02020603050405020304" pitchFamily="18" charset="0"/>
              </a:rPr>
              <a:t>). [Электронный ресурс] / Доступ: http://</a:t>
            </a:r>
            <a:r>
              <a:rPr lang="ru-RU" sz="2000" dirty="0" smtClean="0">
                <a:latin typeface="Times New Roman" panose="02020603050405020304" pitchFamily="18" charset="0"/>
                <a:cs typeface="Times New Roman" panose="02020603050405020304" pitchFamily="18" charset="0"/>
              </a:rPr>
              <a:t>www.casemethod.ru</a:t>
            </a:r>
            <a:endParaRPr lang="ru-RU" sz="2000" dirty="0">
              <a:latin typeface="Times New Roman" panose="02020603050405020304" pitchFamily="18" charset="0"/>
              <a:cs typeface="Times New Roman" panose="02020603050405020304" pitchFamily="18" charset="0"/>
            </a:endParaRPr>
          </a:p>
          <a:p>
            <a:pPr indent="357188" algn="just"/>
            <a:r>
              <a:rPr lang="ru-RU" sz="2000" dirty="0">
                <a:latin typeface="Times New Roman" panose="02020603050405020304" pitchFamily="18" charset="0"/>
                <a:cs typeface="Times New Roman" panose="02020603050405020304" pitchFamily="18" charset="0"/>
              </a:rPr>
              <a:t>4. </a:t>
            </a:r>
            <a:r>
              <a:rPr lang="ru-RU" sz="2000" dirty="0" err="1">
                <a:latin typeface="Times New Roman" panose="02020603050405020304" pitchFamily="18" charset="0"/>
                <a:cs typeface="Times New Roman" panose="02020603050405020304" pitchFamily="18" charset="0"/>
              </a:rPr>
              <a:t>Сурмин</a:t>
            </a:r>
            <a:r>
              <a:rPr lang="ru-RU" sz="2000" dirty="0">
                <a:latin typeface="Times New Roman" panose="02020603050405020304" pitchFamily="18" charset="0"/>
                <a:cs typeface="Times New Roman" panose="02020603050405020304" pitchFamily="18" charset="0"/>
              </a:rPr>
              <a:t>, Ю. Что такое CASE-метод? Взгляд теоретика и практика. / URL: http://</a:t>
            </a:r>
            <a:r>
              <a:rPr lang="ru-RU" sz="2000" dirty="0" smtClean="0">
                <a:latin typeface="Times New Roman" panose="02020603050405020304" pitchFamily="18" charset="0"/>
                <a:cs typeface="Times New Roman" panose="02020603050405020304" pitchFamily="18" charset="0"/>
              </a:rPr>
              <a:t>www.casemethod.ru/about.php?id_submenu=1</a:t>
            </a:r>
            <a:endParaRPr lang="ru-RU" sz="2000" dirty="0">
              <a:latin typeface="Times New Roman" panose="02020603050405020304" pitchFamily="18" charset="0"/>
              <a:cs typeface="Times New Roman" panose="02020603050405020304" pitchFamily="18" charset="0"/>
            </a:endParaRPr>
          </a:p>
          <a:p>
            <a:pPr indent="357188" algn="just"/>
            <a:r>
              <a:rPr lang="ru-RU" sz="2000" dirty="0">
                <a:latin typeface="Times New Roman" panose="02020603050405020304" pitchFamily="18" charset="0"/>
                <a:cs typeface="Times New Roman" panose="02020603050405020304" pitchFamily="18" charset="0"/>
              </a:rPr>
              <a:t>5. Федянин Н., Давиденко В. Чем «кейс» отличается от чемоданчика? – Обучение за рубежом, 2000, №</a:t>
            </a:r>
            <a:r>
              <a:rPr lang="ru-RU" sz="2000" dirty="0" smtClean="0">
                <a:latin typeface="Times New Roman" panose="02020603050405020304" pitchFamily="18" charset="0"/>
                <a:cs typeface="Times New Roman" panose="02020603050405020304" pitchFamily="18" charset="0"/>
              </a:rPr>
              <a:t>7</a:t>
            </a:r>
            <a:endParaRPr lang="ru-RU" sz="2000" dirty="0">
              <a:latin typeface="Times New Roman" panose="02020603050405020304" pitchFamily="18" charset="0"/>
              <a:cs typeface="Times New Roman" panose="02020603050405020304" pitchFamily="18" charset="0"/>
            </a:endParaRPr>
          </a:p>
          <a:p>
            <a:pPr indent="357188" algn="just"/>
            <a:r>
              <a:rPr lang="ru-RU" sz="2000" dirty="0">
                <a:latin typeface="Times New Roman" panose="02020603050405020304" pitchFamily="18" charset="0"/>
                <a:cs typeface="Times New Roman" panose="02020603050405020304" pitchFamily="18" charset="0"/>
              </a:rPr>
              <a:t>6. </a:t>
            </a:r>
            <a:r>
              <a:rPr lang="ru-RU" sz="2000" dirty="0" err="1">
                <a:latin typeface="Times New Roman" panose="02020603050405020304" pitchFamily="18" charset="0"/>
                <a:cs typeface="Times New Roman" panose="02020603050405020304" pitchFamily="18" charset="0"/>
              </a:rPr>
              <a:t>ШимутинаЕ</a:t>
            </a:r>
            <a:r>
              <a:rPr lang="ru-RU" sz="2000" dirty="0">
                <a:latin typeface="Times New Roman" panose="02020603050405020304" pitchFamily="18" charset="0"/>
                <a:cs typeface="Times New Roman" panose="02020603050405020304" pitchFamily="18" charset="0"/>
              </a:rPr>
              <a:t>. Н. Использование кейс- технологий в учебном </a:t>
            </a:r>
            <a:r>
              <a:rPr lang="ru-RU" sz="2000" dirty="0" smtClean="0">
                <a:latin typeface="Times New Roman" panose="02020603050405020304" pitchFamily="18" charset="0"/>
                <a:cs typeface="Times New Roman" panose="02020603050405020304" pitchFamily="18" charset="0"/>
              </a:rPr>
              <a:t>процессе</a:t>
            </a:r>
            <a:endParaRPr lang="ru-RU" sz="2000" dirty="0">
              <a:latin typeface="Times New Roman" panose="02020603050405020304" pitchFamily="18" charset="0"/>
              <a:cs typeface="Times New Roman" panose="02020603050405020304" pitchFamily="18" charset="0"/>
            </a:endParaRPr>
          </a:p>
          <a:p>
            <a:pPr indent="357188" algn="just"/>
            <a:r>
              <a:rPr lang="ru-RU" sz="2000" dirty="0">
                <a:latin typeface="Times New Roman" panose="02020603050405020304" pitchFamily="18" charset="0"/>
                <a:cs typeface="Times New Roman" panose="02020603050405020304" pitchFamily="18" charset="0"/>
              </a:rPr>
              <a:t>7. http://www.psylist.net/pedagogika/inovacii.htm Педагогические технологии и </a:t>
            </a:r>
            <a:r>
              <a:rPr lang="ru-RU" sz="2000" dirty="0" smtClean="0">
                <a:latin typeface="Times New Roman" panose="02020603050405020304" pitchFamily="18" charset="0"/>
                <a:cs typeface="Times New Roman" panose="02020603050405020304" pitchFamily="18" charset="0"/>
              </a:rPr>
              <a:t>инновации</a:t>
            </a:r>
            <a:endParaRPr lang="ru-RU" sz="2000" dirty="0">
              <a:latin typeface="Times New Roman" panose="02020603050405020304" pitchFamily="18" charset="0"/>
              <a:cs typeface="Times New Roman" panose="02020603050405020304" pitchFamily="18" charset="0"/>
            </a:endParaRPr>
          </a:p>
          <a:p>
            <a:pPr indent="357188" algn="just"/>
            <a:r>
              <a:rPr lang="ru-RU" sz="2000" dirty="0">
                <a:latin typeface="Times New Roman" panose="02020603050405020304" pitchFamily="18" charset="0"/>
                <a:cs typeface="Times New Roman" panose="02020603050405020304" pitchFamily="18" charset="0"/>
              </a:rPr>
              <a:t>8. http://www.ido.edu.ru/ffec/psych/ps13.html Развивающие педагогические технологии</a:t>
            </a:r>
          </a:p>
        </p:txBody>
      </p:sp>
      <p:sp>
        <p:nvSpPr>
          <p:cNvPr id="3" name="Номер слайда 2"/>
          <p:cNvSpPr>
            <a:spLocks noGrp="1"/>
          </p:cNvSpPr>
          <p:nvPr>
            <p:ph type="sldNum" sz="quarter" idx="12"/>
          </p:nvPr>
        </p:nvSpPr>
        <p:spPr/>
        <p:txBody>
          <a:bodyPr/>
          <a:lstStyle/>
          <a:p>
            <a:fld id="{5D38466B-DEE6-4334-8400-331435FCFD1B}" type="slidenum">
              <a:rPr lang="ru-RU" smtClean="0"/>
              <a:t>104</a:t>
            </a:fld>
            <a:endParaRPr lang="ru-RU"/>
          </a:p>
        </p:txBody>
      </p:sp>
    </p:spTree>
    <p:extLst>
      <p:ext uri="{BB962C8B-B14F-4D97-AF65-F5344CB8AC3E}">
        <p14:creationId xmlns:p14="http://schemas.microsoft.com/office/powerpoint/2010/main" val="528124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2677656"/>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В </a:t>
            </a:r>
            <a:r>
              <a:rPr lang="ru-RU" sz="2400" b="1" dirty="0">
                <a:latin typeface="Times New Roman" panose="02020603050405020304" pitchFamily="18" charset="0"/>
                <a:cs typeface="Times New Roman" panose="02020603050405020304" pitchFamily="18" charset="0"/>
              </a:rPr>
              <a:t>процессе освоения кейс-технологий дети :</a:t>
            </a:r>
          </a:p>
          <a:p>
            <a:pPr indent="357188" algn="just"/>
            <a:r>
              <a:rPr lang="ru-RU" sz="2400" dirty="0">
                <a:latin typeface="Times New Roman" panose="02020603050405020304" pitchFamily="18" charset="0"/>
                <a:cs typeface="Times New Roman" panose="02020603050405020304" pitchFamily="18" charset="0"/>
              </a:rPr>
              <a:t>• учатся получать </a:t>
            </a:r>
            <a:r>
              <a:rPr lang="ru-RU" sz="2400" dirty="0" smtClean="0">
                <a:latin typeface="Times New Roman" panose="02020603050405020304" pitchFamily="18" charset="0"/>
                <a:cs typeface="Times New Roman" panose="02020603050405020304" pitchFamily="18" charset="0"/>
              </a:rPr>
              <a:t>необходимую информацию </a:t>
            </a:r>
            <a:r>
              <a:rPr lang="ru-RU" sz="2400" dirty="0">
                <a:latin typeface="Times New Roman" panose="02020603050405020304" pitchFamily="18" charset="0"/>
                <a:cs typeface="Times New Roman" panose="02020603050405020304" pitchFamily="18" charset="0"/>
              </a:rPr>
              <a:t>в общении;</a:t>
            </a:r>
          </a:p>
          <a:p>
            <a:pPr indent="357188" algn="just"/>
            <a:r>
              <a:rPr lang="ru-RU" sz="2400" dirty="0">
                <a:latin typeface="Times New Roman" panose="02020603050405020304" pitchFamily="18" charset="0"/>
                <a:cs typeface="Times New Roman" panose="02020603050405020304" pitchFamily="18" charset="0"/>
              </a:rPr>
              <a:t>• умение соотносить свои устремления </a:t>
            </a:r>
            <a:r>
              <a:rPr lang="ru-RU" sz="2400" dirty="0" smtClean="0">
                <a:latin typeface="Times New Roman" panose="02020603050405020304" pitchFamily="18" charset="0"/>
                <a:cs typeface="Times New Roman" panose="02020603050405020304" pitchFamily="18" charset="0"/>
              </a:rPr>
              <a:t>с интересами </a:t>
            </a:r>
            <a:r>
              <a:rPr lang="ru-RU" sz="2400" dirty="0">
                <a:latin typeface="Times New Roman" panose="02020603050405020304" pitchFamily="18" charset="0"/>
                <a:cs typeface="Times New Roman" panose="02020603050405020304" pitchFamily="18" charset="0"/>
              </a:rPr>
              <a:t>других;</a:t>
            </a:r>
          </a:p>
          <a:p>
            <a:pPr indent="357188" algn="just"/>
            <a:r>
              <a:rPr lang="ru-RU" sz="2400" dirty="0">
                <a:latin typeface="Times New Roman" panose="02020603050405020304" pitchFamily="18" charset="0"/>
                <a:cs typeface="Times New Roman" panose="02020603050405020304" pitchFamily="18" charset="0"/>
              </a:rPr>
              <a:t>• учатся доказывать свою точку </a:t>
            </a:r>
            <a:r>
              <a:rPr lang="ru-RU" sz="2400" dirty="0" smtClean="0">
                <a:latin typeface="Times New Roman" panose="02020603050405020304" pitchFamily="18" charset="0"/>
                <a:cs typeface="Times New Roman" panose="02020603050405020304" pitchFamily="18" charset="0"/>
              </a:rPr>
              <a:t>зрения, аргументировать ответ, формулировать </a:t>
            </a:r>
            <a:r>
              <a:rPr lang="ru-RU" sz="2400" dirty="0">
                <a:latin typeface="Times New Roman" panose="02020603050405020304" pitchFamily="18" charset="0"/>
                <a:cs typeface="Times New Roman" panose="02020603050405020304" pitchFamily="18" charset="0"/>
              </a:rPr>
              <a:t>вопрос, участвовать </a:t>
            </a:r>
            <a:r>
              <a:rPr lang="ru-RU" sz="2400" dirty="0" smtClean="0">
                <a:latin typeface="Times New Roman" panose="02020603050405020304" pitchFamily="18" charset="0"/>
                <a:cs typeface="Times New Roman" panose="02020603050405020304" pitchFamily="18" charset="0"/>
              </a:rPr>
              <a:t>в дискуссии</a:t>
            </a:r>
            <a:r>
              <a:rPr lang="ru-RU" sz="2400" dirty="0">
                <a:latin typeface="Times New Roman" panose="02020603050405020304" pitchFamily="18" charset="0"/>
                <a:cs typeface="Times New Roman" panose="02020603050405020304" pitchFamily="18" charset="0"/>
              </a:rPr>
              <a:t>;</a:t>
            </a:r>
          </a:p>
          <a:p>
            <a:pPr indent="357188" algn="just"/>
            <a:r>
              <a:rPr lang="ru-RU" sz="2400" dirty="0">
                <a:latin typeface="Times New Roman" panose="02020603050405020304" pitchFamily="18" charset="0"/>
                <a:cs typeface="Times New Roman" panose="02020603050405020304" pitchFamily="18" charset="0"/>
              </a:rPr>
              <a:t>• учатся отстаивать свою точку зрения;</a:t>
            </a:r>
          </a:p>
          <a:p>
            <a:pPr indent="357188" algn="just"/>
            <a:r>
              <a:rPr lang="ru-RU" sz="2400" dirty="0">
                <a:latin typeface="Times New Roman" panose="02020603050405020304" pitchFamily="18" charset="0"/>
                <a:cs typeface="Times New Roman" panose="02020603050405020304" pitchFamily="18" charset="0"/>
              </a:rPr>
              <a:t>• умение принимать помощь</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11</a:t>
            </a:fld>
            <a:endParaRPr lang="ru-RU"/>
          </a:p>
        </p:txBody>
      </p:sp>
    </p:spTree>
    <p:extLst>
      <p:ext uri="{BB962C8B-B14F-4D97-AF65-F5344CB8AC3E}">
        <p14:creationId xmlns:p14="http://schemas.microsoft.com/office/powerpoint/2010/main" val="679026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3416320"/>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Кейс-технологии </a:t>
            </a:r>
            <a:r>
              <a:rPr lang="ru-RU" sz="2400" b="1" dirty="0">
                <a:latin typeface="Times New Roman" panose="02020603050405020304" pitchFamily="18" charset="0"/>
                <a:cs typeface="Times New Roman" panose="02020603050405020304" pitchFamily="18" charset="0"/>
              </a:rPr>
              <a:t>формируют </a:t>
            </a:r>
            <a:r>
              <a:rPr lang="ru-RU" sz="2400" b="1" dirty="0" smtClean="0">
                <a:latin typeface="Times New Roman" panose="02020603050405020304" pitchFamily="18" charset="0"/>
                <a:cs typeface="Times New Roman" panose="02020603050405020304" pitchFamily="18" charset="0"/>
              </a:rPr>
              <a:t>навыки коммуникативного </a:t>
            </a:r>
            <a:r>
              <a:rPr lang="ru-RU" sz="2400" b="1" dirty="0">
                <a:latin typeface="Times New Roman" panose="02020603050405020304" pitchFamily="18" charset="0"/>
                <a:cs typeface="Times New Roman" panose="02020603050405020304" pitchFamily="18" charset="0"/>
              </a:rPr>
              <a:t>воздействия детей:</a:t>
            </a:r>
          </a:p>
          <a:p>
            <a:pPr indent="357188" algn="just"/>
            <a:r>
              <a:rPr lang="ru-RU" sz="2400" dirty="0">
                <a:latin typeface="Times New Roman" panose="02020603050405020304" pitchFamily="18" charset="0"/>
                <a:cs typeface="Times New Roman" panose="02020603050405020304" pitchFamily="18" charset="0"/>
              </a:rPr>
              <a:t>• происходит формирование у </a:t>
            </a:r>
            <a:r>
              <a:rPr lang="ru-RU" sz="2400" dirty="0" smtClean="0">
                <a:latin typeface="Times New Roman" panose="02020603050405020304" pitchFamily="18" charset="0"/>
                <a:cs typeface="Times New Roman" panose="02020603050405020304" pitchFamily="18" charset="0"/>
              </a:rPr>
              <a:t>детей навыков </a:t>
            </a:r>
            <a:r>
              <a:rPr lang="ru-RU" sz="2400" dirty="0">
                <a:latin typeface="Times New Roman" panose="02020603050405020304" pitchFamily="18" charset="0"/>
                <a:cs typeface="Times New Roman" panose="02020603050405020304" pitchFamily="18" charset="0"/>
              </a:rPr>
              <a:t>работы в команде;</a:t>
            </a:r>
          </a:p>
          <a:p>
            <a:pPr indent="357188" algn="just"/>
            <a:r>
              <a:rPr lang="ru-RU" sz="2400" dirty="0">
                <a:latin typeface="Times New Roman" panose="02020603050405020304" pitchFamily="18" charset="0"/>
                <a:cs typeface="Times New Roman" panose="02020603050405020304" pitchFamily="18" charset="0"/>
              </a:rPr>
              <a:t>• умение вести диалог со взрослыми </a:t>
            </a:r>
            <a:r>
              <a:rPr lang="ru-RU" sz="2400" dirty="0" smtClean="0">
                <a:latin typeface="Times New Roman" panose="02020603050405020304" pitchFamily="18" charset="0"/>
                <a:cs typeface="Times New Roman" panose="02020603050405020304" pitchFamily="18" charset="0"/>
              </a:rPr>
              <a:t>и сверстниками</a:t>
            </a:r>
            <a:r>
              <a:rPr lang="ru-RU" sz="2400" dirty="0">
                <a:latin typeface="Times New Roman" panose="02020603050405020304" pitchFamily="18" charset="0"/>
                <a:cs typeface="Times New Roman" panose="02020603050405020304" pitchFamily="18" charset="0"/>
              </a:rPr>
              <a:t>;</a:t>
            </a:r>
          </a:p>
          <a:p>
            <a:pPr indent="357188" algn="just"/>
            <a:r>
              <a:rPr lang="ru-RU" sz="2400" dirty="0">
                <a:latin typeface="Times New Roman" panose="02020603050405020304" pitchFamily="18" charset="0"/>
                <a:cs typeface="Times New Roman" panose="02020603050405020304" pitchFamily="18" charset="0"/>
              </a:rPr>
              <a:t>• развивается умение </a:t>
            </a:r>
            <a:r>
              <a:rPr lang="ru-RU" sz="2400" dirty="0" smtClean="0">
                <a:latin typeface="Times New Roman" panose="02020603050405020304" pitchFamily="18" charset="0"/>
                <a:cs typeface="Times New Roman" panose="02020603050405020304" pitchFamily="18" charset="0"/>
              </a:rPr>
              <a:t>адекватно реагировать </a:t>
            </a:r>
            <a:r>
              <a:rPr lang="ru-RU" sz="2400" dirty="0">
                <a:latin typeface="Times New Roman" panose="02020603050405020304" pitchFamily="18" charset="0"/>
                <a:cs typeface="Times New Roman" panose="02020603050405020304" pitchFamily="18" charset="0"/>
              </a:rPr>
              <a:t>в </a:t>
            </a:r>
            <a:r>
              <a:rPr lang="ru-RU" sz="2400" dirty="0" smtClean="0">
                <a:latin typeface="Times New Roman" panose="02020603050405020304" pitchFamily="18" charset="0"/>
                <a:cs typeface="Times New Roman" panose="02020603050405020304" pitchFamily="18" charset="0"/>
              </a:rPr>
              <a:t>возникающих конфликтных </a:t>
            </a:r>
            <a:r>
              <a:rPr lang="ru-RU" sz="2400" dirty="0">
                <a:latin typeface="Times New Roman" panose="02020603050405020304" pitchFamily="18" charset="0"/>
                <a:cs typeface="Times New Roman" panose="02020603050405020304" pitchFamily="18" charset="0"/>
              </a:rPr>
              <a:t>ситуациях;</a:t>
            </a:r>
          </a:p>
          <a:p>
            <a:pPr indent="357188" algn="just"/>
            <a:r>
              <a:rPr lang="ru-RU" sz="2400" dirty="0">
                <a:latin typeface="Times New Roman" panose="02020603050405020304" pitchFamily="18" charset="0"/>
                <a:cs typeface="Times New Roman" panose="02020603050405020304" pitchFamily="18" charset="0"/>
              </a:rPr>
              <a:t>• обеспечивается взаимосвязь с </a:t>
            </a:r>
            <a:r>
              <a:rPr lang="ru-RU" sz="2400" dirty="0" smtClean="0">
                <a:latin typeface="Times New Roman" panose="02020603050405020304" pitchFamily="18" charset="0"/>
                <a:cs typeface="Times New Roman" panose="02020603050405020304" pitchFamily="18" charset="0"/>
              </a:rPr>
              <a:t>жизнью и </a:t>
            </a:r>
            <a:r>
              <a:rPr lang="ru-RU" sz="2400" dirty="0">
                <a:latin typeface="Times New Roman" panose="02020603050405020304" pitchFamily="18" charset="0"/>
                <a:cs typeface="Times New Roman" panose="02020603050405020304" pitchFamily="18" charset="0"/>
              </a:rPr>
              <a:t>игрой ребенка;</a:t>
            </a:r>
          </a:p>
          <a:p>
            <a:pPr indent="357188" algn="just"/>
            <a:r>
              <a:rPr lang="ru-RU" sz="2400" dirty="0">
                <a:latin typeface="Times New Roman" panose="02020603050405020304" pitchFamily="18" charset="0"/>
                <a:cs typeface="Times New Roman" panose="02020603050405020304" pitchFamily="18" charset="0"/>
              </a:rPr>
              <a:t>• учатся применять самостоятельно, </a:t>
            </a:r>
            <a:r>
              <a:rPr lang="ru-RU" sz="2400" dirty="0" smtClean="0">
                <a:latin typeface="Times New Roman" panose="02020603050405020304" pitchFamily="18" charset="0"/>
                <a:cs typeface="Times New Roman" panose="02020603050405020304" pitchFamily="18" charset="0"/>
              </a:rPr>
              <a:t>без помощи </a:t>
            </a:r>
            <a:r>
              <a:rPr lang="ru-RU" sz="2400" dirty="0">
                <a:latin typeface="Times New Roman" panose="02020603050405020304" pitchFamily="18" charset="0"/>
                <a:cs typeface="Times New Roman" panose="02020603050405020304" pitchFamily="18" charset="0"/>
              </a:rPr>
              <a:t>взрослого полученные </a:t>
            </a:r>
            <a:r>
              <a:rPr lang="ru-RU" sz="2400" dirty="0" smtClean="0">
                <a:latin typeface="Times New Roman" panose="02020603050405020304" pitchFamily="18" charset="0"/>
                <a:cs typeface="Times New Roman" panose="02020603050405020304" pitchFamily="18" charset="0"/>
              </a:rPr>
              <a:t>знания в </a:t>
            </a:r>
            <a:r>
              <a:rPr lang="ru-RU" sz="2400" dirty="0">
                <a:latin typeface="Times New Roman" panose="02020603050405020304" pitchFamily="18" charset="0"/>
                <a:cs typeface="Times New Roman" panose="02020603050405020304" pitchFamily="18" charset="0"/>
              </a:rPr>
              <a:t>реальной жизни без затруднений</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12</a:t>
            </a:fld>
            <a:endParaRPr lang="ru-RU"/>
          </a:p>
        </p:txBody>
      </p:sp>
    </p:spTree>
    <p:extLst>
      <p:ext uri="{BB962C8B-B14F-4D97-AF65-F5344CB8AC3E}">
        <p14:creationId xmlns:p14="http://schemas.microsoft.com/office/powerpoint/2010/main" val="1544360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893647"/>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Кейс-технология </a:t>
            </a:r>
            <a:r>
              <a:rPr lang="ru-RU" sz="2400" b="1" dirty="0">
                <a:latin typeface="Times New Roman" panose="02020603050405020304" pitchFamily="18" charset="0"/>
                <a:cs typeface="Times New Roman" panose="02020603050405020304" pitchFamily="18" charset="0"/>
              </a:rPr>
              <a:t>опирается на совокупность следующих дидактических принципов:</a:t>
            </a:r>
          </a:p>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1. Индивидуальный подход к каждому, учет особенностей и познавательных потребностей. В процессе обсуждения и размышления каждый будет использовать собственные возможности, дополнять и развивать групповое суждение.</a:t>
            </a:r>
          </a:p>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2. Вариативность. Этот метод предполагает возможность опоры на разнообразный материал и способы его обработки, что обеспечивает свободу выбора.</a:t>
            </a:r>
          </a:p>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3. Прагматизм. При работе с кейсами восприятие направлено на поиск информации, которая позволит решить реальные проблему, ответить на вопросы.</a:t>
            </a:r>
          </a:p>
        </p:txBody>
      </p:sp>
      <p:sp>
        <p:nvSpPr>
          <p:cNvPr id="3" name="Номер слайда 2"/>
          <p:cNvSpPr>
            <a:spLocks noGrp="1"/>
          </p:cNvSpPr>
          <p:nvPr>
            <p:ph type="sldNum" sz="quarter" idx="12"/>
          </p:nvPr>
        </p:nvSpPr>
        <p:spPr/>
        <p:txBody>
          <a:bodyPr/>
          <a:lstStyle/>
          <a:p>
            <a:fld id="{5D38466B-DEE6-4334-8400-331435FCFD1B}" type="slidenum">
              <a:rPr lang="ru-RU" smtClean="0"/>
              <a:t>13</a:t>
            </a:fld>
            <a:endParaRPr lang="ru-RU"/>
          </a:p>
        </p:txBody>
      </p:sp>
    </p:spTree>
    <p:extLst>
      <p:ext uri="{BB962C8B-B14F-4D97-AF65-F5344CB8AC3E}">
        <p14:creationId xmlns:p14="http://schemas.microsoft.com/office/powerpoint/2010/main" val="4240751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883403" y="3037668"/>
            <a:ext cx="10616339" cy="3139295"/>
          </a:xfrm>
          <a:solidFill>
            <a:schemeClr val="accent6">
              <a:lumMod val="40000"/>
              <a:lumOff val="60000"/>
            </a:schemeClr>
          </a:solidFill>
        </p:spPr>
        <p:txBody>
          <a:bodyPr>
            <a:normAutofit/>
          </a:bodyPr>
          <a:lstStyle/>
          <a:p>
            <a:pPr marL="0" indent="0" algn="ctr">
              <a:buNone/>
            </a:pPr>
            <a:endParaRPr lang="ru-RU" sz="4800" dirty="0" smtClean="0">
              <a:latin typeface="Times New Roman" panose="02020603050405020304" pitchFamily="18" charset="0"/>
              <a:cs typeface="Times New Roman" panose="02020603050405020304" pitchFamily="18" charset="0"/>
            </a:endParaRPr>
          </a:p>
          <a:p>
            <a:pPr marL="0" indent="0" algn="ctr">
              <a:buNone/>
            </a:pPr>
            <a:r>
              <a:rPr lang="ru-RU" sz="4800" dirty="0" smtClean="0">
                <a:latin typeface="Times New Roman" panose="02020603050405020304" pitchFamily="18" charset="0"/>
                <a:cs typeface="Times New Roman" panose="02020603050405020304" pitchFamily="18" charset="0"/>
              </a:rPr>
              <a:t>Кейс-технологии </a:t>
            </a:r>
            <a:endParaRPr lang="ru-RU" sz="4800" dirty="0">
              <a:latin typeface="Times New Roman" panose="02020603050405020304" pitchFamily="18" charset="0"/>
              <a:cs typeface="Times New Roman" panose="02020603050405020304" pitchFamily="18" charset="0"/>
            </a:endParaRPr>
          </a:p>
          <a:p>
            <a:pPr marL="0" indent="0" algn="ctr">
              <a:buNone/>
            </a:pPr>
            <a:r>
              <a:rPr lang="ru-RU" sz="4800" dirty="0">
                <a:latin typeface="Times New Roman" panose="02020603050405020304" pitchFamily="18" charset="0"/>
                <a:cs typeface="Times New Roman" panose="02020603050405020304" pitchFamily="18" charset="0"/>
              </a:rPr>
              <a:t>в дошкольном образовании</a:t>
            </a:r>
          </a:p>
        </p:txBody>
      </p:sp>
      <p:pic>
        <p:nvPicPr>
          <p:cNvPr id="2050" name="Picture 2" descr="http://userscontent2.emaze.com/images/a5392314-23d1-4b00-b0cc-b5ef1a4b714c/4455ed03-adb0-45af-b85d-34f76a31aebdimage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382" y="122506"/>
            <a:ext cx="8143875" cy="2714626"/>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5D38466B-DEE6-4334-8400-331435FCFD1B}" type="slidenum">
              <a:rPr lang="ru-RU" smtClean="0"/>
              <a:t>14</a:t>
            </a:fld>
            <a:endParaRPr lang="ru-RU"/>
          </a:p>
        </p:txBody>
      </p:sp>
    </p:spTree>
    <p:extLst>
      <p:ext uri="{BB962C8B-B14F-4D97-AF65-F5344CB8AC3E}">
        <p14:creationId xmlns:p14="http://schemas.microsoft.com/office/powerpoint/2010/main" val="256525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893647"/>
          </a:xfrm>
          <a:prstGeom prst="rect">
            <a:avLst/>
          </a:prstGeom>
        </p:spPr>
        <p:txBody>
          <a:bodyPr wrap="square">
            <a:spAutoFit/>
          </a:bodyPr>
          <a:lstStyle/>
          <a:p>
            <a:pPr indent="357188" algn="just"/>
            <a:r>
              <a:rPr lang="ru-RU" sz="2400" dirty="0">
                <a:latin typeface="Times New Roman" panose="02020603050405020304" pitchFamily="18" charset="0"/>
                <a:cs typeface="Times New Roman" panose="02020603050405020304" pitchFamily="18" charset="0"/>
              </a:rPr>
              <a:t>Кейс можно применять как для групповой, так и для индивидуальной работы. Педагог указывает на источники получения информации и, по возможности, вмешивается в происходящее только в исключительных случаях, исправляя что-либо</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Таким образом, можно отметить, что применение </a:t>
            </a:r>
            <a:r>
              <a:rPr lang="ru-RU" sz="2400" dirty="0" smtClean="0">
                <a:latin typeface="Times New Roman" panose="02020603050405020304" pitchFamily="18" charset="0"/>
                <a:cs typeface="Times New Roman" panose="02020603050405020304" pitchFamily="18" charset="0"/>
              </a:rPr>
              <a:t>кейс-технологии </a:t>
            </a:r>
            <a:r>
              <a:rPr lang="ru-RU" sz="2400" dirty="0">
                <a:latin typeface="Times New Roman" panose="02020603050405020304" pitchFamily="18" charset="0"/>
                <a:cs typeface="Times New Roman" panose="02020603050405020304" pitchFamily="18" charset="0"/>
              </a:rPr>
              <a:t>как инновационной социально-педагогической деятельности дает возможность педагогу действовать, не боясь негативных последствий</a:t>
            </a:r>
            <a:r>
              <a:rPr lang="ru-RU" sz="2400" dirty="0" smtClean="0">
                <a:latin typeface="Times New Roman" panose="02020603050405020304" pitchFamily="18" charset="0"/>
                <a:cs typeface="Times New Roman" panose="02020603050405020304" pitchFamily="18" charset="0"/>
              </a:rPr>
              <a:t>.</a:t>
            </a:r>
          </a:p>
          <a:p>
            <a:pPr indent="357188" algn="just"/>
            <a:r>
              <a:rPr lang="ru-RU" sz="2400" dirty="0">
                <a:latin typeface="Times New Roman" panose="02020603050405020304" pitchFamily="18" charset="0"/>
                <a:cs typeface="Times New Roman" panose="02020603050405020304" pitchFamily="18" charset="0"/>
              </a:rPr>
              <a:t>Кейс – это технология активного обучения на основе реальных ситуаций. Преимуществом кейсов является возможность оптимально сочетать теорию и практику, что представляется достаточно важным при подготовке специалиста.</a:t>
            </a:r>
          </a:p>
          <a:p>
            <a:pPr indent="357188" algn="just"/>
            <a:r>
              <a:rPr lang="ru-RU" sz="2400" dirty="0">
                <a:latin typeface="Times New Roman" panose="02020603050405020304" pitchFamily="18" charset="0"/>
                <a:cs typeface="Times New Roman" panose="02020603050405020304" pitchFamily="18" charset="0"/>
              </a:rPr>
              <a:t>В практике дошкольного образования можно широко использовать кейс-иллюстрации, кейс-фото.</a:t>
            </a:r>
          </a:p>
          <a:p>
            <a:pPr indent="357188" algn="just"/>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15</a:t>
            </a:fld>
            <a:endParaRPr lang="ru-RU"/>
          </a:p>
        </p:txBody>
      </p:sp>
    </p:spTree>
    <p:extLst>
      <p:ext uri="{BB962C8B-B14F-4D97-AF65-F5344CB8AC3E}">
        <p14:creationId xmlns:p14="http://schemas.microsoft.com/office/powerpoint/2010/main" val="968500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1938992"/>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Виды кейс – технологии:</a:t>
            </a:r>
          </a:p>
          <a:p>
            <a:pPr indent="357188" algn="just"/>
            <a:r>
              <a:rPr lang="ru-RU" sz="2400" dirty="0">
                <a:latin typeface="Times New Roman" panose="02020603050405020304" pitchFamily="18" charset="0"/>
                <a:cs typeface="Times New Roman" panose="02020603050405020304" pitchFamily="18" charset="0"/>
              </a:rPr>
              <a:t>- Анализ конкретных ситуаций,</a:t>
            </a:r>
          </a:p>
          <a:p>
            <a:pPr indent="357188" algn="just"/>
            <a:r>
              <a:rPr lang="ru-RU" sz="2400" dirty="0">
                <a:latin typeface="Times New Roman" panose="02020603050405020304" pitchFamily="18" charset="0"/>
                <a:cs typeface="Times New Roman" panose="02020603050405020304" pitchFamily="18" charset="0"/>
              </a:rPr>
              <a:t>- Кейс – иллюстрации,</a:t>
            </a:r>
          </a:p>
          <a:p>
            <a:pPr indent="357188" algn="just"/>
            <a:r>
              <a:rPr lang="ru-RU" sz="2400" dirty="0">
                <a:latin typeface="Times New Roman" panose="02020603050405020304" pitchFamily="18" charset="0"/>
                <a:cs typeface="Times New Roman" panose="02020603050405020304" pitchFamily="18" charset="0"/>
              </a:rPr>
              <a:t>- Фото – кейс,</a:t>
            </a:r>
          </a:p>
          <a:p>
            <a:pPr indent="357188" algn="just"/>
            <a:r>
              <a:rPr lang="ru-RU" sz="2400" dirty="0">
                <a:latin typeface="Times New Roman" panose="02020603050405020304" pitchFamily="18" charset="0"/>
                <a:cs typeface="Times New Roman" panose="02020603050405020304" pitchFamily="18" charset="0"/>
              </a:rPr>
              <a:t>- Проигрывание ролей (ролевое проектирование)</a:t>
            </a:r>
          </a:p>
        </p:txBody>
      </p:sp>
      <p:sp>
        <p:nvSpPr>
          <p:cNvPr id="3" name="Номер слайда 2"/>
          <p:cNvSpPr>
            <a:spLocks noGrp="1"/>
          </p:cNvSpPr>
          <p:nvPr>
            <p:ph type="sldNum" sz="quarter" idx="12"/>
          </p:nvPr>
        </p:nvSpPr>
        <p:spPr/>
        <p:txBody>
          <a:bodyPr/>
          <a:lstStyle/>
          <a:p>
            <a:fld id="{5D38466B-DEE6-4334-8400-331435FCFD1B}" type="slidenum">
              <a:rPr lang="ru-RU" smtClean="0"/>
              <a:t>16</a:t>
            </a:fld>
            <a:endParaRPr lang="ru-RU"/>
          </a:p>
        </p:txBody>
      </p:sp>
    </p:spTree>
    <p:extLst>
      <p:ext uri="{BB962C8B-B14F-4D97-AF65-F5344CB8AC3E}">
        <p14:creationId xmlns:p14="http://schemas.microsoft.com/office/powerpoint/2010/main" val="1012955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262979"/>
          </a:xfrm>
          <a:prstGeom prst="rect">
            <a:avLst/>
          </a:prstGeom>
        </p:spPr>
        <p:txBody>
          <a:bodyPr wrap="square">
            <a:spAutoFit/>
          </a:bodyPr>
          <a:lstStyle/>
          <a:p>
            <a:pPr indent="357188" algn="just"/>
            <a:r>
              <a:rPr lang="ru-RU" sz="2400" dirty="0" smtClean="0">
                <a:latin typeface="Times New Roman" panose="02020603050405020304" pitchFamily="18" charset="0"/>
                <a:cs typeface="Times New Roman" panose="02020603050405020304" pitchFamily="18" charset="0"/>
              </a:rPr>
              <a:t>Кейс-иллюстрация – это </a:t>
            </a:r>
            <a:r>
              <a:rPr lang="ru-RU" sz="2400" dirty="0">
                <a:latin typeface="Times New Roman" panose="02020603050405020304" pitchFamily="18" charset="0"/>
                <a:cs typeface="Times New Roman" panose="02020603050405020304" pitchFamily="18" charset="0"/>
              </a:rPr>
              <a:t>иллюстрация, которая используется для рассмотрения проблемной ситуации. Целью работы с ней является разбор сути проблемы, анализ возможных решений и выбор лучшего из них.</a:t>
            </a:r>
          </a:p>
          <a:p>
            <a:pPr indent="357188" algn="just"/>
            <a:r>
              <a:rPr lang="ru-RU" sz="2400" dirty="0">
                <a:latin typeface="Times New Roman" panose="02020603050405020304" pitchFamily="18" charset="0"/>
                <a:cs typeface="Times New Roman" panose="02020603050405020304" pitchFamily="18" charset="0"/>
              </a:rPr>
              <a:t>Кейс-иллюстрация отличается от наглядности тем, что предполагает знакомство детей с реальной или предполагаемой проблемой и выработку дошкольниками своего взгляда на ее решение. Рассматривая иллюстрации, дети обсуждают полученную информацию, рассуждают, принимают решение, могут предполагать и строить на основе этого прогноз. </a:t>
            </a:r>
          </a:p>
          <a:p>
            <a:pPr indent="357188" algn="just"/>
            <a:r>
              <a:rPr lang="ru-RU" sz="2400" dirty="0">
                <a:latin typeface="Times New Roman" panose="02020603050405020304" pitchFamily="18" charset="0"/>
                <a:cs typeface="Times New Roman" panose="02020603050405020304" pitchFamily="18" charset="0"/>
              </a:rPr>
              <a:t>Кейс-иллюстрации активизируют мысль детей, развивают воображение, потребность в общении с другими людьми, воспитывают чувства. А иллюстрация с продолжением мотивирует интерес детей. Данные технологии помогают повысить интерес детей к изучаемому предмету, развивают у них такие качества, как социальная активность, коммуникабельность, умение слушать и грамотно излагать свои мысли.</a:t>
            </a:r>
          </a:p>
        </p:txBody>
      </p:sp>
      <p:sp>
        <p:nvSpPr>
          <p:cNvPr id="3" name="Номер слайда 2"/>
          <p:cNvSpPr>
            <a:spLocks noGrp="1"/>
          </p:cNvSpPr>
          <p:nvPr>
            <p:ph type="sldNum" sz="quarter" idx="12"/>
          </p:nvPr>
        </p:nvSpPr>
        <p:spPr/>
        <p:txBody>
          <a:bodyPr/>
          <a:lstStyle/>
          <a:p>
            <a:fld id="{5D38466B-DEE6-4334-8400-331435FCFD1B}" type="slidenum">
              <a:rPr lang="ru-RU" smtClean="0"/>
              <a:t>17</a:t>
            </a:fld>
            <a:endParaRPr lang="ru-RU"/>
          </a:p>
        </p:txBody>
      </p:sp>
    </p:spTree>
    <p:extLst>
      <p:ext uri="{BB962C8B-B14F-4D97-AF65-F5344CB8AC3E}">
        <p14:creationId xmlns:p14="http://schemas.microsoft.com/office/powerpoint/2010/main" val="2803283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401479"/>
          </a:xfrm>
          <a:prstGeom prst="rect">
            <a:avLst/>
          </a:prstGeom>
        </p:spPr>
        <p:txBody>
          <a:bodyPr wrap="square">
            <a:spAutoFit/>
          </a:bodyPr>
          <a:lstStyle/>
          <a:p>
            <a:pPr indent="357188" algn="just"/>
            <a:r>
              <a:rPr lang="ru-RU" sz="2300" dirty="0" smtClean="0">
                <a:latin typeface="Times New Roman" panose="02020603050405020304" pitchFamily="18" charset="0"/>
                <a:cs typeface="Times New Roman" panose="02020603050405020304" pitchFamily="18" charset="0"/>
              </a:rPr>
              <a:t>1. Использование </a:t>
            </a:r>
            <a:r>
              <a:rPr lang="ru-RU" sz="2300" dirty="0">
                <a:latin typeface="Times New Roman" panose="02020603050405020304" pitchFamily="18" charset="0"/>
                <a:cs typeface="Times New Roman" panose="02020603050405020304" pitchFamily="18" charset="0"/>
              </a:rPr>
              <a:t>кейс-технологий предполагает знакомство с реальной или гипотетической проблемой и выработку своего взгляда на ее решение. Сущностью кейс-технологий является анализ проблемной ситуации. </a:t>
            </a:r>
            <a:r>
              <a:rPr lang="ru-RU" sz="2300" dirty="0" smtClean="0">
                <a:latin typeface="Times New Roman" panose="02020603050405020304" pitchFamily="18" charset="0"/>
                <a:cs typeface="Times New Roman" panose="02020603050405020304" pitchFamily="18" charset="0"/>
              </a:rPr>
              <a:t>Анализ </a:t>
            </a:r>
            <a:r>
              <a:rPr lang="ru-RU" sz="2300" dirty="0">
                <a:latin typeface="Times New Roman" panose="02020603050405020304" pitchFamily="18" charset="0"/>
                <a:cs typeface="Times New Roman" panose="02020603050405020304" pitchFamily="18" charset="0"/>
              </a:rPr>
              <a:t>как логическая операция мышления способствует речевому развитию ребенка, «поскольку речь является формой существования мышления, между речью и мышлением существует единство (С.Л. Рубинштейн). </a:t>
            </a:r>
            <a:r>
              <a:rPr lang="ru-RU" sz="2300" dirty="0" smtClean="0">
                <a:latin typeface="Times New Roman" panose="02020603050405020304" pitchFamily="18" charset="0"/>
                <a:cs typeface="Times New Roman" panose="02020603050405020304" pitchFamily="18" charset="0"/>
              </a:rPr>
              <a:t>Таким </a:t>
            </a:r>
            <a:r>
              <a:rPr lang="ru-RU" sz="2300" dirty="0">
                <a:latin typeface="Times New Roman" panose="02020603050405020304" pitchFamily="18" charset="0"/>
                <a:cs typeface="Times New Roman" panose="02020603050405020304" pitchFamily="18" charset="0"/>
              </a:rPr>
              <a:t>образом, данная идея определяет результат работы с дошкольниками:</a:t>
            </a:r>
          </a:p>
          <a:p>
            <a:pPr marL="342900" indent="-342900" algn="just">
              <a:buFont typeface="Wingdings" panose="05000000000000000000" pitchFamily="2" charset="2"/>
              <a:buChar char="ü"/>
            </a:pPr>
            <a:r>
              <a:rPr lang="ru-RU" sz="2300" dirty="0" smtClean="0">
                <a:latin typeface="Times New Roman" panose="02020603050405020304" pitchFamily="18" charset="0"/>
                <a:cs typeface="Times New Roman" panose="02020603050405020304" pitchFamily="18" charset="0"/>
              </a:rPr>
              <a:t>умение </a:t>
            </a:r>
            <a:r>
              <a:rPr lang="ru-RU" sz="2300" dirty="0">
                <a:latin typeface="Times New Roman" panose="02020603050405020304" pitchFamily="18" charset="0"/>
                <a:cs typeface="Times New Roman" panose="02020603050405020304" pitchFamily="18" charset="0"/>
              </a:rPr>
              <a:t>взаимодействовать в системах «ребенок-ребенок», «ребенок-взрослый»;</a:t>
            </a:r>
          </a:p>
          <a:p>
            <a:pPr marL="342900" indent="-342900" algn="just">
              <a:buFont typeface="Wingdings" panose="05000000000000000000" pitchFamily="2" charset="2"/>
              <a:buChar char="ü"/>
            </a:pPr>
            <a:r>
              <a:rPr lang="ru-RU" sz="2300" dirty="0" smtClean="0">
                <a:latin typeface="Times New Roman" panose="02020603050405020304" pitchFamily="18" charset="0"/>
                <a:cs typeface="Times New Roman" panose="02020603050405020304" pitchFamily="18" charset="0"/>
              </a:rPr>
              <a:t>умение </a:t>
            </a:r>
            <a:r>
              <a:rPr lang="ru-RU" sz="2300" dirty="0">
                <a:latin typeface="Times New Roman" panose="02020603050405020304" pitchFamily="18" charset="0"/>
                <a:cs typeface="Times New Roman" panose="02020603050405020304" pitchFamily="18" charset="0"/>
              </a:rPr>
              <a:t>соотносить свои устремления с интересами других людей;</a:t>
            </a:r>
          </a:p>
          <a:p>
            <a:pPr marL="342900" indent="-342900" algn="just">
              <a:buFont typeface="Wingdings" panose="05000000000000000000" pitchFamily="2" charset="2"/>
              <a:buChar char="ü"/>
            </a:pPr>
            <a:r>
              <a:rPr lang="ru-RU" sz="2300" dirty="0" smtClean="0">
                <a:latin typeface="Times New Roman" panose="02020603050405020304" pitchFamily="18" charset="0"/>
                <a:cs typeface="Times New Roman" panose="02020603050405020304" pitchFamily="18" charset="0"/>
              </a:rPr>
              <a:t>умение </a:t>
            </a:r>
            <a:r>
              <a:rPr lang="ru-RU" sz="2300" dirty="0">
                <a:latin typeface="Times New Roman" panose="02020603050405020304" pitchFamily="18" charset="0"/>
                <a:cs typeface="Times New Roman" panose="02020603050405020304" pitchFamily="18" charset="0"/>
              </a:rPr>
              <a:t>продуктивно взаимодействовать с членами группы, решающей общую </a:t>
            </a:r>
            <a:r>
              <a:rPr lang="ru-RU" sz="2300" dirty="0" smtClean="0">
                <a:latin typeface="Times New Roman" panose="02020603050405020304" pitchFamily="18" charset="0"/>
                <a:cs typeface="Times New Roman" panose="02020603050405020304" pitchFamily="18" charset="0"/>
              </a:rPr>
              <a:t>задачу; умение </a:t>
            </a:r>
            <a:r>
              <a:rPr lang="ru-RU" sz="2300" dirty="0">
                <a:latin typeface="Times New Roman" panose="02020603050405020304" pitchFamily="18" charset="0"/>
                <a:cs typeface="Times New Roman" panose="02020603050405020304" pitchFamily="18" charset="0"/>
              </a:rPr>
              <a:t>получать необходимую информацию в </a:t>
            </a:r>
            <a:r>
              <a:rPr lang="ru-RU" sz="2300" dirty="0" smtClean="0">
                <a:latin typeface="Times New Roman" panose="02020603050405020304" pitchFamily="18" charset="0"/>
                <a:cs typeface="Times New Roman" panose="02020603050405020304" pitchFamily="18" charset="0"/>
              </a:rPr>
              <a:t>общении;</a:t>
            </a:r>
          </a:p>
          <a:p>
            <a:pPr marL="342900" indent="-342900" algn="just">
              <a:buFont typeface="Wingdings" panose="05000000000000000000" pitchFamily="2" charset="2"/>
              <a:buChar char="ü"/>
            </a:pPr>
            <a:r>
              <a:rPr lang="ru-RU" sz="2300" dirty="0" smtClean="0">
                <a:latin typeface="Times New Roman" panose="02020603050405020304" pitchFamily="18" charset="0"/>
                <a:cs typeface="Times New Roman" panose="02020603050405020304" pitchFamily="18" charset="0"/>
              </a:rPr>
              <a:t>умение </a:t>
            </a:r>
            <a:r>
              <a:rPr lang="ru-RU" sz="2300" dirty="0">
                <a:latin typeface="Times New Roman" panose="02020603050405020304" pitchFamily="18" charset="0"/>
                <a:cs typeface="Times New Roman" panose="02020603050405020304" pitchFamily="18" charset="0"/>
              </a:rPr>
              <a:t>выслушать другого и прийти к общему </a:t>
            </a:r>
            <a:r>
              <a:rPr lang="ru-RU" sz="2300" dirty="0" smtClean="0">
                <a:latin typeface="Times New Roman" panose="02020603050405020304" pitchFamily="18" charset="0"/>
                <a:cs typeface="Times New Roman" panose="02020603050405020304" pitchFamily="18" charset="0"/>
              </a:rPr>
              <a:t>решению;</a:t>
            </a:r>
          </a:p>
          <a:p>
            <a:pPr marL="342900" indent="-342900" algn="just">
              <a:buFont typeface="Wingdings" panose="05000000000000000000" pitchFamily="2" charset="2"/>
              <a:buChar char="ü"/>
            </a:pPr>
            <a:r>
              <a:rPr lang="ru-RU" sz="2300" dirty="0" smtClean="0">
                <a:latin typeface="Times New Roman" panose="02020603050405020304" pitchFamily="18" charset="0"/>
                <a:cs typeface="Times New Roman" panose="02020603050405020304" pitchFamily="18" charset="0"/>
              </a:rPr>
              <a:t>умение </a:t>
            </a:r>
            <a:r>
              <a:rPr lang="ru-RU" sz="2300" dirty="0">
                <a:latin typeface="Times New Roman" panose="02020603050405020304" pitchFamily="18" charset="0"/>
                <a:cs typeface="Times New Roman" panose="02020603050405020304" pitchFamily="18" charset="0"/>
              </a:rPr>
              <a:t>вести диалог со взрослыми и </a:t>
            </a:r>
            <a:r>
              <a:rPr lang="ru-RU" sz="2300" dirty="0" smtClean="0">
                <a:latin typeface="Times New Roman" panose="02020603050405020304" pitchFamily="18" charset="0"/>
                <a:cs typeface="Times New Roman" panose="02020603050405020304" pitchFamily="18" charset="0"/>
              </a:rPr>
              <a:t>сверстниками;</a:t>
            </a:r>
          </a:p>
          <a:p>
            <a:pPr marL="342900" indent="-342900" algn="just">
              <a:buFont typeface="Wingdings" panose="05000000000000000000" pitchFamily="2" charset="2"/>
              <a:buChar char="ü"/>
            </a:pPr>
            <a:r>
              <a:rPr lang="ru-RU" sz="2300" dirty="0" smtClean="0">
                <a:latin typeface="Times New Roman" panose="02020603050405020304" pitchFamily="18" charset="0"/>
                <a:cs typeface="Times New Roman" panose="02020603050405020304" pitchFamily="18" charset="0"/>
              </a:rPr>
              <a:t>умение </a:t>
            </a:r>
            <a:r>
              <a:rPr lang="ru-RU" sz="2300" dirty="0">
                <a:latin typeface="Times New Roman" panose="02020603050405020304" pitchFamily="18" charset="0"/>
                <a:cs typeface="Times New Roman" panose="02020603050405020304" pitchFamily="18" charset="0"/>
              </a:rPr>
              <a:t>отстаивать свою точку зрения в </a:t>
            </a:r>
            <a:r>
              <a:rPr lang="ru-RU" sz="2300" dirty="0" smtClean="0">
                <a:latin typeface="Times New Roman" panose="02020603050405020304" pitchFamily="18" charset="0"/>
                <a:cs typeface="Times New Roman" panose="02020603050405020304" pitchFamily="18" charset="0"/>
              </a:rPr>
              <a:t>общении; умение </a:t>
            </a:r>
            <a:r>
              <a:rPr lang="ru-RU" sz="2300" dirty="0">
                <a:latin typeface="Times New Roman" panose="02020603050405020304" pitchFamily="18" charset="0"/>
                <a:cs typeface="Times New Roman" panose="02020603050405020304" pitchFamily="18" charset="0"/>
              </a:rPr>
              <a:t>принимать </a:t>
            </a:r>
            <a:r>
              <a:rPr lang="ru-RU" sz="2300" dirty="0" smtClean="0">
                <a:latin typeface="Times New Roman" panose="02020603050405020304" pitchFamily="18" charset="0"/>
                <a:cs typeface="Times New Roman" panose="02020603050405020304" pitchFamily="18" charset="0"/>
              </a:rPr>
              <a:t>помощь;</a:t>
            </a:r>
          </a:p>
          <a:p>
            <a:pPr marL="342900" indent="-342900" algn="just">
              <a:buFont typeface="Wingdings" panose="05000000000000000000" pitchFamily="2" charset="2"/>
              <a:buChar char="ü"/>
            </a:pPr>
            <a:r>
              <a:rPr lang="ru-RU" sz="2300" dirty="0" smtClean="0">
                <a:latin typeface="Times New Roman" panose="02020603050405020304" pitchFamily="18" charset="0"/>
                <a:cs typeface="Times New Roman" panose="02020603050405020304" pitchFamily="18" charset="0"/>
              </a:rPr>
              <a:t>умение </a:t>
            </a:r>
            <a:r>
              <a:rPr lang="ru-RU" sz="2300" dirty="0">
                <a:latin typeface="Times New Roman" panose="02020603050405020304" pitchFamily="18" charset="0"/>
                <a:cs typeface="Times New Roman" panose="02020603050405020304" pitchFamily="18" charset="0"/>
              </a:rPr>
              <a:t>адекватно реагировать в конфликтных ситуациях.</a:t>
            </a:r>
          </a:p>
        </p:txBody>
      </p:sp>
      <p:sp>
        <p:nvSpPr>
          <p:cNvPr id="3" name="Номер слайда 2"/>
          <p:cNvSpPr>
            <a:spLocks noGrp="1"/>
          </p:cNvSpPr>
          <p:nvPr>
            <p:ph type="sldNum" sz="quarter" idx="12"/>
          </p:nvPr>
        </p:nvSpPr>
        <p:spPr/>
        <p:txBody>
          <a:bodyPr/>
          <a:lstStyle/>
          <a:p>
            <a:fld id="{5D38466B-DEE6-4334-8400-331435FCFD1B}" type="slidenum">
              <a:rPr lang="ru-RU" smtClean="0"/>
              <a:t>18</a:t>
            </a:fld>
            <a:endParaRPr lang="ru-RU"/>
          </a:p>
        </p:txBody>
      </p:sp>
    </p:spTree>
    <p:extLst>
      <p:ext uri="{BB962C8B-B14F-4D97-AF65-F5344CB8AC3E}">
        <p14:creationId xmlns:p14="http://schemas.microsoft.com/office/powerpoint/2010/main" val="1662701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3416320"/>
          </a:xfrm>
          <a:prstGeom prst="rect">
            <a:avLst/>
          </a:prstGeom>
        </p:spPr>
        <p:txBody>
          <a:bodyPr wrap="square">
            <a:spAutoFit/>
          </a:bodyPr>
          <a:lstStyle/>
          <a:p>
            <a:pPr indent="357188" algn="just"/>
            <a:r>
              <a:rPr lang="ru-RU" sz="2400" dirty="0">
                <a:latin typeface="Times New Roman" panose="02020603050405020304" pitchFamily="18" charset="0"/>
                <a:cs typeface="Times New Roman" panose="02020603050405020304" pitchFamily="18" charset="0"/>
              </a:rPr>
              <a:t> 2. Возможность использования кейс-технологий в работе с детьми старшего дошкольного возраста определяется тенденциями детского восприятия, выделенными Е.А. </a:t>
            </a:r>
            <a:r>
              <a:rPr lang="ru-RU" sz="2400" dirty="0" err="1">
                <a:latin typeface="Times New Roman" panose="02020603050405020304" pitchFamily="18" charset="0"/>
                <a:cs typeface="Times New Roman" panose="02020603050405020304" pitchFamily="18" charset="0"/>
              </a:rPr>
              <a:t>Флериной</a:t>
            </a:r>
            <a:r>
              <a:rPr lang="ru-RU" sz="2400" dirty="0">
                <a:latin typeface="Times New Roman" panose="02020603050405020304" pitchFamily="18" charset="0"/>
                <a:cs typeface="Times New Roman" panose="02020603050405020304" pitchFamily="18" charset="0"/>
              </a:rPr>
              <a:t> (М.М. Алексеева, В. И. Яшина):</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тяготение </a:t>
            </a:r>
            <a:r>
              <a:rPr lang="ru-RU" sz="2400" dirty="0">
                <a:latin typeface="Times New Roman" panose="02020603050405020304" pitchFamily="18" charset="0"/>
                <a:cs typeface="Times New Roman" panose="02020603050405020304" pitchFamily="18" charset="0"/>
              </a:rPr>
              <a:t>ребенка к яркой красочной иллюстрации фиксирование внимания ребенка, поддержание эмоционально-чувственного опыта ребенка</a:t>
            </a:r>
            <a:r>
              <a:rPr lang="ru-RU" sz="24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желание </a:t>
            </a:r>
            <a:r>
              <a:rPr lang="ru-RU" sz="2400" dirty="0">
                <a:latin typeface="Times New Roman" panose="02020603050405020304" pitchFamily="18" charset="0"/>
                <a:cs typeface="Times New Roman" panose="02020603050405020304" pitchFamily="18" charset="0"/>
              </a:rPr>
              <a:t>видеть на иллюстрации все существующие признаки предмета  (предметы не вымышленные, а реальные</a:t>
            </a:r>
            <a:r>
              <a:rPr lang="ru-RU" sz="24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положительное </a:t>
            </a:r>
            <a:r>
              <a:rPr lang="ru-RU" sz="2400" dirty="0">
                <a:latin typeface="Times New Roman" panose="02020603050405020304" pitchFamily="18" charset="0"/>
                <a:cs typeface="Times New Roman" panose="02020603050405020304" pitchFamily="18" charset="0"/>
              </a:rPr>
              <a:t>отношение к построению (композиция) иллюстрации</a:t>
            </a:r>
          </a:p>
          <a:p>
            <a:pPr indent="357188" algn="just"/>
            <a:r>
              <a:rPr lang="ru-RU" sz="2400" dirty="0">
                <a:latin typeface="Times New Roman" panose="02020603050405020304" pitchFamily="18" charset="0"/>
                <a:cs typeface="Times New Roman" panose="02020603050405020304" pitchFamily="18" charset="0"/>
              </a:rPr>
              <a:t>(взаимодействие в сюжете, в определенной последовательности, логике).</a:t>
            </a:r>
          </a:p>
        </p:txBody>
      </p:sp>
      <p:sp>
        <p:nvSpPr>
          <p:cNvPr id="3" name="Номер слайда 2"/>
          <p:cNvSpPr>
            <a:spLocks noGrp="1"/>
          </p:cNvSpPr>
          <p:nvPr>
            <p:ph type="sldNum" sz="quarter" idx="12"/>
          </p:nvPr>
        </p:nvSpPr>
        <p:spPr/>
        <p:txBody>
          <a:bodyPr/>
          <a:lstStyle/>
          <a:p>
            <a:fld id="{5D38466B-DEE6-4334-8400-331435FCFD1B}" type="slidenum">
              <a:rPr lang="ru-RU" smtClean="0"/>
              <a:t>19</a:t>
            </a:fld>
            <a:endParaRPr lang="ru-RU"/>
          </a:p>
        </p:txBody>
      </p:sp>
    </p:spTree>
    <p:extLst>
      <p:ext uri="{BB962C8B-B14F-4D97-AF65-F5344CB8AC3E}">
        <p14:creationId xmlns:p14="http://schemas.microsoft.com/office/powerpoint/2010/main" val="2383866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883403" y="3037668"/>
            <a:ext cx="10616339" cy="3139295"/>
          </a:xfrm>
          <a:solidFill>
            <a:schemeClr val="accent6">
              <a:lumMod val="40000"/>
              <a:lumOff val="60000"/>
            </a:schemeClr>
          </a:solidFill>
        </p:spPr>
        <p:txBody>
          <a:bodyPr>
            <a:normAutofit/>
          </a:bodyPr>
          <a:lstStyle/>
          <a:p>
            <a:pPr marL="0" indent="0" algn="ctr">
              <a:buNone/>
            </a:pPr>
            <a:endParaRPr lang="ru-RU" sz="4800" dirty="0" smtClean="0">
              <a:latin typeface="Times New Roman" panose="02020603050405020304" pitchFamily="18" charset="0"/>
              <a:cs typeface="Times New Roman" panose="02020603050405020304" pitchFamily="18" charset="0"/>
            </a:endParaRPr>
          </a:p>
          <a:p>
            <a:pPr marL="0" indent="0" algn="ctr">
              <a:buNone/>
            </a:pPr>
            <a:r>
              <a:rPr lang="ru-RU" sz="4800" dirty="0" smtClean="0">
                <a:latin typeface="Times New Roman" panose="02020603050405020304" pitchFamily="18" charset="0"/>
                <a:cs typeface="Times New Roman" panose="02020603050405020304" pitchFamily="18" charset="0"/>
              </a:rPr>
              <a:t>Кейс-технология </a:t>
            </a:r>
            <a:r>
              <a:rPr lang="ru-RU" sz="4800" dirty="0">
                <a:latin typeface="Times New Roman" panose="02020603050405020304" pitchFamily="18" charset="0"/>
                <a:cs typeface="Times New Roman" panose="02020603050405020304" pitchFamily="18" charset="0"/>
              </a:rPr>
              <a:t>в образовании. </a:t>
            </a:r>
            <a:endParaRPr lang="ru-RU" sz="4800" dirty="0" smtClean="0">
              <a:latin typeface="Times New Roman" panose="02020603050405020304" pitchFamily="18" charset="0"/>
              <a:cs typeface="Times New Roman" panose="02020603050405020304" pitchFamily="18" charset="0"/>
            </a:endParaRPr>
          </a:p>
        </p:txBody>
      </p:sp>
      <p:pic>
        <p:nvPicPr>
          <p:cNvPr id="2050" name="Picture 2" descr="http://userscontent2.emaze.com/images/a5392314-23d1-4b00-b0cc-b5ef1a4b714c/4455ed03-adb0-45af-b85d-34f76a31aebdimage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382" y="122506"/>
            <a:ext cx="8143875" cy="2714626"/>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5D38466B-DEE6-4334-8400-331435FCFD1B}" type="slidenum">
              <a:rPr lang="ru-RU" smtClean="0"/>
              <a:t>2</a:t>
            </a:fld>
            <a:endParaRPr lang="ru-RU"/>
          </a:p>
        </p:txBody>
      </p:sp>
    </p:spTree>
    <p:extLst>
      <p:ext uri="{BB962C8B-B14F-4D97-AF65-F5344CB8AC3E}">
        <p14:creationId xmlns:p14="http://schemas.microsoft.com/office/powerpoint/2010/main" val="661591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154984"/>
          </a:xfrm>
          <a:prstGeom prst="rect">
            <a:avLst/>
          </a:prstGeom>
        </p:spPr>
        <p:txBody>
          <a:bodyPr wrap="square">
            <a:spAutoFit/>
          </a:bodyPr>
          <a:lstStyle/>
          <a:p>
            <a:pPr indent="357188" algn="just"/>
            <a:r>
              <a:rPr lang="ru-RU" sz="2400" dirty="0">
                <a:latin typeface="Times New Roman" panose="02020603050405020304" pitchFamily="18" charset="0"/>
                <a:cs typeface="Times New Roman" panose="02020603050405020304" pitchFamily="18" charset="0"/>
              </a:rPr>
              <a:t>3. Кейс-технологии имеют большое влияние на сенсорное, умственное и речевое развитие ребенка. Психологами (П.Я. Гальперин, А.В. Запорожец, А.Н. Леонтьев) доказана взаимосвязь развития восприятия, мышления и речи: при назывании ребенком вслух воспринимаемых предметов они различаются, осмысливаются быстрее, появляется возможность закрепить и активизировать словарь. </a:t>
            </a:r>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Теоретические </a:t>
            </a:r>
            <a:r>
              <a:rPr lang="ru-RU" sz="2400" dirty="0">
                <a:latin typeface="Times New Roman" panose="02020603050405020304" pitchFamily="18" charset="0"/>
                <a:cs typeface="Times New Roman" panose="02020603050405020304" pitchFamily="18" charset="0"/>
              </a:rPr>
              <a:t>предпосылки при характеристике роли речи в психическом развитии ребенка сформулированы в рамках культурно-исторической концепции становления высших психических функций (Л.С. Выготский, А.Р. </a:t>
            </a:r>
            <a:r>
              <a:rPr lang="ru-RU" sz="2400" dirty="0" err="1">
                <a:latin typeface="Times New Roman" panose="02020603050405020304" pitchFamily="18" charset="0"/>
                <a:cs typeface="Times New Roman" panose="02020603050405020304" pitchFamily="18" charset="0"/>
              </a:rPr>
              <a:t>Лурия</a:t>
            </a:r>
            <a:r>
              <a:rPr lang="ru-RU" sz="2400" dirty="0">
                <a:latin typeface="Times New Roman" panose="02020603050405020304" pitchFamily="18" charset="0"/>
                <a:cs typeface="Times New Roman" panose="02020603050405020304" pitchFamily="18" charset="0"/>
              </a:rPr>
              <a:t>) – «развитие речи и мышления есть один и тот же процесс </a:t>
            </a:r>
            <a:r>
              <a:rPr lang="ru-RU" sz="2400" dirty="0" smtClean="0">
                <a:latin typeface="Times New Roman" panose="02020603050405020304" pitchFamily="18" charset="0"/>
                <a:cs typeface="Times New Roman" panose="02020603050405020304" pitchFamily="18" charset="0"/>
              </a:rPr>
              <a:t>– процесс </a:t>
            </a:r>
            <a:r>
              <a:rPr lang="ru-RU" sz="2400" dirty="0">
                <a:latin typeface="Times New Roman" panose="02020603050405020304" pitchFamily="18" charset="0"/>
                <a:cs typeface="Times New Roman" panose="02020603050405020304" pitchFamily="18" charset="0"/>
              </a:rPr>
              <a:t>речевого </a:t>
            </a:r>
            <a:r>
              <a:rPr lang="ru-RU" sz="2400" dirty="0" smtClean="0">
                <a:latin typeface="Times New Roman" panose="02020603050405020304" pitchFamily="18" charset="0"/>
                <a:cs typeface="Times New Roman" panose="02020603050405020304" pitchFamily="18" charset="0"/>
              </a:rPr>
              <a:t>(языкового</a:t>
            </a:r>
            <a:r>
              <a:rPr lang="ru-RU" sz="2400" dirty="0">
                <a:latin typeface="Times New Roman" panose="02020603050405020304" pitchFamily="18" charset="0"/>
                <a:cs typeface="Times New Roman" panose="02020603050405020304" pitchFamily="18" charset="0"/>
              </a:rPr>
              <a:t>) мышления»; «формируя свою речевую форму, мышление само формируется». </a:t>
            </a:r>
          </a:p>
        </p:txBody>
      </p:sp>
      <p:sp>
        <p:nvSpPr>
          <p:cNvPr id="3" name="Номер слайда 2"/>
          <p:cNvSpPr>
            <a:spLocks noGrp="1"/>
          </p:cNvSpPr>
          <p:nvPr>
            <p:ph type="sldNum" sz="quarter" idx="12"/>
          </p:nvPr>
        </p:nvSpPr>
        <p:spPr/>
        <p:txBody>
          <a:bodyPr/>
          <a:lstStyle/>
          <a:p>
            <a:fld id="{5D38466B-DEE6-4334-8400-331435FCFD1B}" type="slidenum">
              <a:rPr lang="ru-RU" smtClean="0"/>
              <a:t>20</a:t>
            </a:fld>
            <a:endParaRPr lang="ru-RU"/>
          </a:p>
        </p:txBody>
      </p:sp>
    </p:spTree>
    <p:extLst>
      <p:ext uri="{BB962C8B-B14F-4D97-AF65-F5344CB8AC3E}">
        <p14:creationId xmlns:p14="http://schemas.microsoft.com/office/powerpoint/2010/main" val="2979438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3785652"/>
          </a:xfrm>
          <a:prstGeom prst="rect">
            <a:avLst/>
          </a:prstGeom>
        </p:spPr>
        <p:txBody>
          <a:bodyPr wrap="square">
            <a:spAutoFit/>
          </a:bodyPr>
          <a:lstStyle/>
          <a:p>
            <a:pPr indent="357188" algn="just"/>
            <a:r>
              <a:rPr lang="ru-RU" sz="2400" dirty="0">
                <a:latin typeface="Times New Roman" panose="02020603050405020304" pitchFamily="18" charset="0"/>
                <a:cs typeface="Times New Roman" panose="02020603050405020304" pitchFamily="18" charset="0"/>
              </a:rPr>
              <a:t>В старшем дошкольном возрасте дети начинают осознавать события, которых не было в их личном опыте, их интересуют не только поступки героев, но и мотивы поступков, чувства. </a:t>
            </a:r>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Наиболее </a:t>
            </a:r>
            <a:r>
              <a:rPr lang="ru-RU" sz="2400" dirty="0">
                <a:latin typeface="Times New Roman" panose="02020603050405020304" pitchFamily="18" charset="0"/>
                <a:cs typeface="Times New Roman" panose="02020603050405020304" pitchFamily="18" charset="0"/>
              </a:rPr>
              <a:t>существенными становятся социальные связи, выраженные в сюжете через позу людей, их жесты и внешние выразительные действия. Л.А. </a:t>
            </a:r>
            <a:r>
              <a:rPr lang="ru-RU" sz="2400" dirty="0" err="1">
                <a:latin typeface="Times New Roman" panose="02020603050405020304" pitchFamily="18" charset="0"/>
                <a:cs typeface="Times New Roman" panose="02020603050405020304" pitchFamily="18" charset="0"/>
              </a:rPr>
              <a:t>Пеньевская</a:t>
            </a:r>
            <a:r>
              <a:rPr lang="ru-RU" sz="2400" dirty="0">
                <a:latin typeface="Times New Roman" panose="02020603050405020304" pitchFamily="18" charset="0"/>
                <a:cs typeface="Times New Roman" panose="02020603050405020304" pitchFamily="18" charset="0"/>
              </a:rPr>
              <a:t> и Е.И. </a:t>
            </a:r>
            <a:r>
              <a:rPr lang="ru-RU" sz="2400" dirty="0" err="1">
                <a:latin typeface="Times New Roman" panose="02020603050405020304" pitchFamily="18" charset="0"/>
                <a:cs typeface="Times New Roman" panose="02020603050405020304" pitchFamily="18" charset="0"/>
              </a:rPr>
              <a:t>Радина</a:t>
            </a:r>
            <a:r>
              <a:rPr lang="ru-RU" sz="2400" dirty="0">
                <a:latin typeface="Times New Roman" panose="02020603050405020304" pitchFamily="18" charset="0"/>
                <a:cs typeface="Times New Roman" panose="02020603050405020304" pitchFamily="18" charset="0"/>
              </a:rPr>
              <a:t>, разрабатывая методические указания для работы с иллюстрациями, указывали на то, что полученные впечатления при их рассматривании вызывают у детей желание поделиться своими мыслями о виденном, высказать отношение к изображенным героям, рассказать о своем опыте, возникшем в памяти под влиянием воспринятого. </a:t>
            </a:r>
          </a:p>
        </p:txBody>
      </p:sp>
      <p:sp>
        <p:nvSpPr>
          <p:cNvPr id="3" name="Номер слайда 2"/>
          <p:cNvSpPr>
            <a:spLocks noGrp="1"/>
          </p:cNvSpPr>
          <p:nvPr>
            <p:ph type="sldNum" sz="quarter" idx="12"/>
          </p:nvPr>
        </p:nvSpPr>
        <p:spPr/>
        <p:txBody>
          <a:bodyPr/>
          <a:lstStyle/>
          <a:p>
            <a:fld id="{5D38466B-DEE6-4334-8400-331435FCFD1B}" type="slidenum">
              <a:rPr lang="ru-RU" smtClean="0"/>
              <a:t>21</a:t>
            </a:fld>
            <a:endParaRPr lang="ru-RU"/>
          </a:p>
        </p:txBody>
      </p:sp>
    </p:spTree>
    <p:extLst>
      <p:ext uri="{BB962C8B-B14F-4D97-AF65-F5344CB8AC3E}">
        <p14:creationId xmlns:p14="http://schemas.microsoft.com/office/powerpoint/2010/main" val="3946449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893647"/>
          </a:xfrm>
          <a:prstGeom prst="rect">
            <a:avLst/>
          </a:prstGeom>
        </p:spPr>
        <p:txBody>
          <a:bodyPr wrap="square">
            <a:spAutoFit/>
          </a:bodyPr>
          <a:lstStyle/>
          <a:p>
            <a:pPr indent="357188" algn="just"/>
            <a:r>
              <a:rPr lang="ru-RU" sz="2400" dirty="0">
                <a:latin typeface="Times New Roman" panose="02020603050405020304" pitchFamily="18" charset="0"/>
                <a:cs typeface="Times New Roman" panose="02020603050405020304" pitchFamily="18" charset="0"/>
              </a:rPr>
              <a:t>При этом речь выступает одним из важнейших средств коммуникации и проявляется в дошкольном возрасте, прежде всего в диалогах и </a:t>
            </a:r>
            <a:r>
              <a:rPr lang="ru-RU" sz="2400" dirty="0" err="1">
                <a:latin typeface="Times New Roman" panose="02020603050405020304" pitchFamily="18" charset="0"/>
                <a:cs typeface="Times New Roman" panose="02020603050405020304" pitchFamily="18" charset="0"/>
              </a:rPr>
              <a:t>полилогах</a:t>
            </a:r>
            <a:r>
              <a:rPr lang="ru-RU" sz="2400" dirty="0">
                <a:latin typeface="Times New Roman" panose="02020603050405020304" pitchFamily="18" charset="0"/>
                <a:cs typeface="Times New Roman" panose="02020603050405020304" pitchFamily="18" charset="0"/>
              </a:rPr>
              <a:t> (коллективных  разговорах), в которых говорящие обмениваются мыслями, ставят уточняющие вопросы друг другу, обсуждая предмет разговора. Коммуникативная деятельность – это форма активности ребенка, направленная на взаимодействие с другим человеком как субъектом, потенциальным партнером по общению, предполагающая согласование и объединение усилий с целью налаживания отношений и достижения общего результата. </a:t>
            </a:r>
          </a:p>
          <a:p>
            <a:pPr indent="357188" algn="just"/>
            <a:r>
              <a:rPr lang="ru-RU" sz="2400" dirty="0">
                <a:latin typeface="Times New Roman" panose="02020603050405020304" pitchFamily="18" charset="0"/>
                <a:cs typeface="Times New Roman" panose="02020603050405020304" pitchFamily="18" charset="0"/>
              </a:rPr>
              <a:t>Содержание непосредственной образовательной деятельности несет информацию, которая передается детям от взрослых различными способами. Понимание, осознание и принятие информации как нормы собственного поведения помогают ребенку в ситуации нравственного выбора, в решении несложных психологических проблем. </a:t>
            </a:r>
          </a:p>
        </p:txBody>
      </p:sp>
      <p:sp>
        <p:nvSpPr>
          <p:cNvPr id="3" name="Номер слайда 2"/>
          <p:cNvSpPr>
            <a:spLocks noGrp="1"/>
          </p:cNvSpPr>
          <p:nvPr>
            <p:ph type="sldNum" sz="quarter" idx="12"/>
          </p:nvPr>
        </p:nvSpPr>
        <p:spPr/>
        <p:txBody>
          <a:bodyPr/>
          <a:lstStyle/>
          <a:p>
            <a:fld id="{5D38466B-DEE6-4334-8400-331435FCFD1B}" type="slidenum">
              <a:rPr lang="ru-RU" smtClean="0"/>
              <a:t>22</a:t>
            </a:fld>
            <a:endParaRPr lang="ru-RU"/>
          </a:p>
        </p:txBody>
      </p:sp>
    </p:spTree>
    <p:extLst>
      <p:ext uri="{BB962C8B-B14F-4D97-AF65-F5344CB8AC3E}">
        <p14:creationId xmlns:p14="http://schemas.microsoft.com/office/powerpoint/2010/main" val="2726251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154984"/>
          </a:xfrm>
          <a:prstGeom prst="rect">
            <a:avLst/>
          </a:prstGeom>
        </p:spPr>
        <p:txBody>
          <a:bodyPr wrap="square">
            <a:spAutoFit/>
          </a:bodyPr>
          <a:lstStyle/>
          <a:p>
            <a:pPr indent="357188" algn="just"/>
            <a:r>
              <a:rPr lang="ru-RU" sz="2400" dirty="0">
                <a:latin typeface="Times New Roman" panose="02020603050405020304" pitchFamily="18" charset="0"/>
                <a:cs typeface="Times New Roman" panose="02020603050405020304" pitchFamily="18" charset="0"/>
              </a:rPr>
              <a:t>Действуя в реальных или специально моделируемых ситуациях, проживая их, ребенок упражняется в использовании информации как собственного опыта поведения</a:t>
            </a:r>
            <a:r>
              <a:rPr lang="ru-RU" sz="2400" dirty="0" smtClean="0">
                <a:latin typeface="Times New Roman" panose="02020603050405020304" pitchFamily="18" charset="0"/>
                <a:cs typeface="Times New Roman" panose="02020603050405020304" pitchFamily="18" charset="0"/>
              </a:rPr>
              <a:t>.</a:t>
            </a:r>
          </a:p>
          <a:p>
            <a:pPr indent="357188" algn="just"/>
            <a:r>
              <a:rPr lang="ru-RU" sz="2400" dirty="0">
                <a:latin typeface="Times New Roman" panose="02020603050405020304" pitchFamily="18" charset="0"/>
                <a:cs typeface="Times New Roman" panose="02020603050405020304" pitchFamily="18" charset="0"/>
              </a:rPr>
              <a:t>Организация непосредственной образовательной деятельности при ситуативном подходе с использованием кейс-иллюстраций (кейс-фото) предполагает обучение детей на основе реально возникающих проблемных ситуаций. Ситуативный подход помогает учесть актуальные интересы детей, сделать образовательный процесс мотивированным, практико-ориентированным, эмоционально положительным. Дети в ходе непосредственной образовательной деятельности являются полноправными ее участниками, они могут высказывать идеи, вносить предложения, задавать вопросы.</a:t>
            </a:r>
          </a:p>
        </p:txBody>
      </p:sp>
      <p:sp>
        <p:nvSpPr>
          <p:cNvPr id="3" name="Номер слайда 2"/>
          <p:cNvSpPr>
            <a:spLocks noGrp="1"/>
          </p:cNvSpPr>
          <p:nvPr>
            <p:ph type="sldNum" sz="quarter" idx="12"/>
          </p:nvPr>
        </p:nvSpPr>
        <p:spPr/>
        <p:txBody>
          <a:bodyPr/>
          <a:lstStyle/>
          <a:p>
            <a:fld id="{5D38466B-DEE6-4334-8400-331435FCFD1B}" type="slidenum">
              <a:rPr lang="ru-RU" smtClean="0"/>
              <a:t>23</a:t>
            </a:fld>
            <a:endParaRPr lang="ru-RU"/>
          </a:p>
        </p:txBody>
      </p:sp>
    </p:spTree>
    <p:extLst>
      <p:ext uri="{BB962C8B-B14F-4D97-AF65-F5344CB8AC3E}">
        <p14:creationId xmlns:p14="http://schemas.microsoft.com/office/powerpoint/2010/main" val="2851004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154984"/>
          </a:xfrm>
          <a:prstGeom prst="rect">
            <a:avLst/>
          </a:prstGeom>
        </p:spPr>
        <p:txBody>
          <a:bodyPr wrap="square">
            <a:spAutoFit/>
          </a:bodyPr>
          <a:lstStyle/>
          <a:p>
            <a:pPr indent="357188" algn="just"/>
            <a:r>
              <a:rPr lang="ru-RU" sz="2400" dirty="0">
                <a:latin typeface="Times New Roman" panose="02020603050405020304" pitchFamily="18" charset="0"/>
                <a:cs typeface="Times New Roman" panose="02020603050405020304" pitchFamily="18" charset="0"/>
              </a:rPr>
              <a:t>Кейс-иллюстрации используются во время непосредственной образовательной деятельности по развитию речи детей старшего дошкольного возраста после прочтения текста или его части. Педагог предлагает проблемные ситуации на основе </a:t>
            </a:r>
            <a:r>
              <a:rPr lang="ru-RU" sz="2400" dirty="0" smtClean="0">
                <a:latin typeface="Times New Roman" panose="02020603050405020304" pitchFamily="18" charset="0"/>
                <a:cs typeface="Times New Roman" panose="02020603050405020304" pitchFamily="18" charset="0"/>
              </a:rPr>
              <a:t>кейс-иллюстраций</a:t>
            </a:r>
            <a:r>
              <a:rPr lang="ru-RU" sz="2400" dirty="0">
                <a:latin typeface="Times New Roman" panose="02020603050405020304" pitchFamily="18" charset="0"/>
                <a:cs typeface="Times New Roman" panose="02020603050405020304" pitchFamily="18" charset="0"/>
              </a:rPr>
              <a:t>, занимает позицию равного партнера, совместно проживает с детьми события и решает посредством этого свои педагогические задачи.</a:t>
            </a:r>
          </a:p>
          <a:p>
            <a:pPr indent="357188" algn="just"/>
            <a:r>
              <a:rPr lang="ru-RU" sz="2400" dirty="0">
                <a:latin typeface="Times New Roman" panose="02020603050405020304" pitchFamily="18" charset="0"/>
                <a:cs typeface="Times New Roman" panose="02020603050405020304" pitchFamily="18" charset="0"/>
              </a:rPr>
              <a:t>В начале непосредственной образовательной деятельности проводится предварительная работа с использованием таких методов и приемов, как: беседа, загадки, </a:t>
            </a:r>
            <a:r>
              <a:rPr lang="ru-RU" sz="2400" dirty="0" err="1">
                <a:latin typeface="Times New Roman" panose="02020603050405020304" pitchFamily="18" charset="0"/>
                <a:cs typeface="Times New Roman" panose="02020603050405020304" pitchFamily="18" charset="0"/>
              </a:rPr>
              <a:t>чистоговорки</a:t>
            </a:r>
            <a:r>
              <a:rPr lang="ru-RU" sz="2400" dirty="0">
                <a:latin typeface="Times New Roman" panose="02020603050405020304" pitchFamily="18" charset="0"/>
                <a:cs typeface="Times New Roman" panose="02020603050405020304" pitchFamily="18" charset="0"/>
              </a:rPr>
              <a:t>, дидактические игры, – </a:t>
            </a:r>
            <a:r>
              <a:rPr lang="ru-RU" sz="2400" dirty="0" smtClean="0">
                <a:latin typeface="Times New Roman" panose="02020603050405020304" pitchFamily="18" charset="0"/>
                <a:cs typeface="Times New Roman" panose="02020603050405020304" pitchFamily="18" charset="0"/>
              </a:rPr>
              <a:t>в </a:t>
            </a:r>
            <a:r>
              <a:rPr lang="ru-RU" sz="2400" dirty="0">
                <a:latin typeface="Times New Roman" panose="02020603050405020304" pitchFamily="18" charset="0"/>
                <a:cs typeface="Times New Roman" panose="02020603050405020304" pitchFamily="18" charset="0"/>
              </a:rPr>
              <a:t>целях подготовки к дальнейшему знакомству с текстом. Затем педагог знакомит детей с реальной ситуацией, то есть читает текст (отрывок), а дети воспринимают данную ситуацию.</a:t>
            </a:r>
          </a:p>
        </p:txBody>
      </p:sp>
      <p:sp>
        <p:nvSpPr>
          <p:cNvPr id="3" name="Номер слайда 2"/>
          <p:cNvSpPr>
            <a:spLocks noGrp="1"/>
          </p:cNvSpPr>
          <p:nvPr>
            <p:ph type="sldNum" sz="quarter" idx="12"/>
          </p:nvPr>
        </p:nvSpPr>
        <p:spPr/>
        <p:txBody>
          <a:bodyPr/>
          <a:lstStyle/>
          <a:p>
            <a:fld id="{5D38466B-DEE6-4334-8400-331435FCFD1B}" type="slidenum">
              <a:rPr lang="ru-RU" smtClean="0"/>
              <a:t>24</a:t>
            </a:fld>
            <a:endParaRPr lang="ru-RU"/>
          </a:p>
        </p:txBody>
      </p:sp>
    </p:spTree>
    <p:extLst>
      <p:ext uri="{BB962C8B-B14F-4D97-AF65-F5344CB8AC3E}">
        <p14:creationId xmlns:p14="http://schemas.microsoft.com/office/powerpoint/2010/main" val="568279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262979"/>
          </a:xfrm>
          <a:prstGeom prst="rect">
            <a:avLst/>
          </a:prstGeom>
        </p:spPr>
        <p:txBody>
          <a:bodyPr wrap="square">
            <a:spAutoFit/>
          </a:bodyPr>
          <a:lstStyle/>
          <a:p>
            <a:pPr indent="357188" algn="just"/>
            <a:r>
              <a:rPr lang="ru-RU" sz="2400" dirty="0">
                <a:latin typeface="Times New Roman" panose="02020603050405020304" pitchFamily="18" charset="0"/>
                <a:cs typeface="Times New Roman" panose="02020603050405020304" pitchFamily="18" charset="0"/>
              </a:rPr>
              <a:t>Далее следует показ </a:t>
            </a:r>
            <a:r>
              <a:rPr lang="ru-RU" sz="2400" b="1" i="1" dirty="0">
                <a:latin typeface="Times New Roman" panose="02020603050405020304" pitchFamily="18" charset="0"/>
                <a:cs typeface="Times New Roman" panose="02020603050405020304" pitchFamily="18" charset="0"/>
              </a:rPr>
              <a:t>первой кейс-иллюстрации</a:t>
            </a:r>
            <a:r>
              <a:rPr lang="ru-RU" sz="2400" dirty="0">
                <a:latin typeface="Times New Roman" panose="02020603050405020304" pitchFamily="18" charset="0"/>
                <a:cs typeface="Times New Roman" panose="02020603050405020304" pitchFamily="18" charset="0"/>
              </a:rPr>
              <a:t>. Воспитатель фиксирует внимание детей на яркой красочной иллюстрации и формирует положительное отношение к ситуации с помощью вопросов. Затем взрослый помогает детям сформулировать проблему. Данная проблема обсуждается, предполагаются последствия того или иного действия, выбирается верное решение.</a:t>
            </a:r>
          </a:p>
          <a:p>
            <a:pPr indent="357188" algn="just"/>
            <a:r>
              <a:rPr lang="ru-RU" sz="2400" dirty="0">
                <a:latin typeface="Times New Roman" panose="02020603050405020304" pitchFamily="18" charset="0"/>
                <a:cs typeface="Times New Roman" panose="02020603050405020304" pitchFamily="18" charset="0"/>
              </a:rPr>
              <a:t>После этого </a:t>
            </a:r>
            <a:r>
              <a:rPr lang="ru-RU" sz="2400" b="1" i="1" dirty="0">
                <a:latin typeface="Times New Roman" panose="02020603050405020304" pitchFamily="18" charset="0"/>
                <a:cs typeface="Times New Roman" panose="02020603050405020304" pitchFamily="18" charset="0"/>
              </a:rPr>
              <a:t>демонстрируется вторая (третья) кейс-иллюстрация</a:t>
            </a:r>
            <a:r>
              <a:rPr lang="ru-RU" sz="2400" dirty="0">
                <a:latin typeface="Times New Roman" panose="02020603050405020304" pitchFamily="18" charset="0"/>
                <a:cs typeface="Times New Roman" panose="02020603050405020304" pitchFamily="18" charset="0"/>
              </a:rPr>
              <a:t>. Педагог задает вопросы и побуждает детей к высказыванию своего мнения. В обсуждении участвуют все желающие. После того как все дети высказались, воспитатель ставит своей задачей формирование аналитических способностей детей путем обобщения материала. Воспитанники применяют полученные знания, переводя их в реальность.</a:t>
            </a:r>
          </a:p>
          <a:p>
            <a:pPr indent="357188" algn="just"/>
            <a:r>
              <a:rPr lang="ru-RU" sz="2400" dirty="0">
                <a:latin typeface="Times New Roman" panose="02020603050405020304" pitchFamily="18" charset="0"/>
                <a:cs typeface="Times New Roman" panose="02020603050405020304" pitchFamily="18" charset="0"/>
              </a:rPr>
              <a:t>Использование кейс-технологии позволяет расширить творческие возможности педагога и оказывает положительное влияние на различные стороны развития старших дошкольников, в том числе и на развитие речи</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25</a:t>
            </a:fld>
            <a:endParaRPr lang="ru-RU"/>
          </a:p>
        </p:txBody>
      </p:sp>
    </p:spTree>
    <p:extLst>
      <p:ext uri="{BB962C8B-B14F-4D97-AF65-F5344CB8AC3E}">
        <p14:creationId xmlns:p14="http://schemas.microsoft.com/office/powerpoint/2010/main" val="2271529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5D38466B-DEE6-4334-8400-331435FCFD1B}" type="slidenum">
              <a:rPr lang="ru-RU" smtClean="0"/>
              <a:t>26</a:t>
            </a:fld>
            <a:endParaRPr lang="ru-RU"/>
          </a:p>
        </p:txBody>
      </p:sp>
      <p:pic>
        <p:nvPicPr>
          <p:cNvPr id="4" name="Рисунок 3"/>
          <p:cNvPicPr>
            <a:picLocks noChangeAspect="1"/>
          </p:cNvPicPr>
          <p:nvPr/>
        </p:nvPicPr>
        <p:blipFill>
          <a:blip r:embed="rId4"/>
          <a:stretch>
            <a:fillRect/>
          </a:stretch>
        </p:blipFill>
        <p:spPr>
          <a:xfrm>
            <a:off x="1040847" y="1105348"/>
            <a:ext cx="8965892" cy="5388442"/>
          </a:xfrm>
          <a:prstGeom prst="rect">
            <a:avLst/>
          </a:prstGeom>
        </p:spPr>
      </p:pic>
    </p:spTree>
    <p:extLst>
      <p:ext uri="{BB962C8B-B14F-4D97-AF65-F5344CB8AC3E}">
        <p14:creationId xmlns:p14="http://schemas.microsoft.com/office/powerpoint/2010/main" val="3080737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3416320"/>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Чем отличается кейс от проблемной ситуации? </a:t>
            </a:r>
            <a:endParaRPr lang="ru-RU" sz="2400" b="1"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Отличительной </a:t>
            </a:r>
            <a:r>
              <a:rPr lang="ru-RU" sz="2400" dirty="0">
                <a:latin typeface="Times New Roman" panose="02020603050405020304" pitchFamily="18" charset="0"/>
                <a:cs typeface="Times New Roman" panose="02020603050405020304" pitchFamily="18" charset="0"/>
              </a:rPr>
              <a:t>особенностью </a:t>
            </a:r>
            <a:r>
              <a:rPr lang="ru-RU" sz="2400" dirty="0" smtClean="0">
                <a:latin typeface="Times New Roman" panose="02020603050405020304" pitchFamily="18" charset="0"/>
                <a:cs typeface="Times New Roman" panose="02020603050405020304" pitchFamily="18" charset="0"/>
              </a:rPr>
              <a:t>кейс–метода </a:t>
            </a:r>
            <a:r>
              <a:rPr lang="ru-RU" sz="2400" dirty="0">
                <a:latin typeface="Times New Roman" panose="02020603050405020304" pitchFamily="18" charset="0"/>
                <a:cs typeface="Times New Roman" panose="02020603050405020304" pitchFamily="18" charset="0"/>
              </a:rPr>
              <a:t>является создание проблемной ситуации на основе фактов из реальной жизни. Кейс не предлагает дошкольникам проблему в открытом виде, им предстоит вычленить ее из той информации, которая содержится в описании кейса. </a:t>
            </a:r>
          </a:p>
          <a:p>
            <a:pPr indent="357188" algn="just"/>
            <a:r>
              <a:rPr lang="ru-RU" sz="2400" dirty="0" smtClean="0">
                <a:latin typeface="Times New Roman" panose="02020603050405020304" pitchFamily="18" charset="0"/>
                <a:cs typeface="Times New Roman" panose="02020603050405020304" pitchFamily="18" charset="0"/>
              </a:rPr>
              <a:t>Содержащаяся </a:t>
            </a:r>
            <a:r>
              <a:rPr lang="ru-RU" sz="2400" dirty="0">
                <a:latin typeface="Times New Roman" panose="02020603050405020304" pitchFamily="18" charset="0"/>
                <a:cs typeface="Times New Roman" panose="02020603050405020304" pitchFamily="18" charset="0"/>
              </a:rPr>
              <a:t>в кейсе проблема не имеет однозначного решения; суть метода в том и состоит, чтобы из множества альтернативных вариантов в соответствии с выработанными ранее критериями выбрать наиболее целесообразное решение и разработать практическую модель его реализации. </a:t>
            </a:r>
          </a:p>
        </p:txBody>
      </p:sp>
      <p:sp>
        <p:nvSpPr>
          <p:cNvPr id="3" name="Номер слайда 2"/>
          <p:cNvSpPr>
            <a:spLocks noGrp="1"/>
          </p:cNvSpPr>
          <p:nvPr>
            <p:ph type="sldNum" sz="quarter" idx="12"/>
          </p:nvPr>
        </p:nvSpPr>
        <p:spPr/>
        <p:txBody>
          <a:bodyPr/>
          <a:lstStyle/>
          <a:p>
            <a:fld id="{5D38466B-DEE6-4334-8400-331435FCFD1B}" type="slidenum">
              <a:rPr lang="ru-RU" smtClean="0"/>
              <a:t>27</a:t>
            </a:fld>
            <a:endParaRPr lang="ru-RU"/>
          </a:p>
        </p:txBody>
      </p:sp>
    </p:spTree>
    <p:extLst>
      <p:ext uri="{BB962C8B-B14F-4D97-AF65-F5344CB8AC3E}">
        <p14:creationId xmlns:p14="http://schemas.microsoft.com/office/powerpoint/2010/main" val="3106488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883403" y="3037668"/>
            <a:ext cx="10616339" cy="3139295"/>
          </a:xfrm>
          <a:solidFill>
            <a:schemeClr val="accent6">
              <a:lumMod val="40000"/>
              <a:lumOff val="60000"/>
            </a:schemeClr>
          </a:solidFill>
        </p:spPr>
        <p:txBody>
          <a:bodyPr>
            <a:normAutofit/>
          </a:bodyPr>
          <a:lstStyle/>
          <a:p>
            <a:pPr marL="0" indent="0" algn="ctr">
              <a:buNone/>
            </a:pPr>
            <a:r>
              <a:rPr lang="ru-RU" sz="4800" dirty="0">
                <a:latin typeface="Times New Roman" panose="02020603050405020304" pitchFamily="18" charset="0"/>
                <a:cs typeface="Times New Roman" panose="02020603050405020304" pitchFamily="18" charset="0"/>
              </a:rPr>
              <a:t>Пакет </a:t>
            </a:r>
            <a:r>
              <a:rPr lang="ru-RU" sz="4800" dirty="0" smtClean="0">
                <a:latin typeface="Times New Roman" panose="02020603050405020304" pitchFamily="18" charset="0"/>
                <a:cs typeface="Times New Roman" panose="02020603050405020304" pitchFamily="18" charset="0"/>
              </a:rPr>
              <a:t>кейс–</a:t>
            </a:r>
            <a:r>
              <a:rPr lang="ru-RU" sz="4800" dirty="0" err="1" smtClean="0">
                <a:latin typeface="Times New Roman" panose="02020603050405020304" pitchFamily="18" charset="0"/>
                <a:cs typeface="Times New Roman" panose="02020603050405020304" pitchFamily="18" charset="0"/>
              </a:rPr>
              <a:t>стади</a:t>
            </a:r>
            <a:r>
              <a:rPr lang="ru-RU" sz="4800" dirty="0" smtClean="0">
                <a:latin typeface="Times New Roman" panose="02020603050405020304" pitchFamily="18" charset="0"/>
                <a:cs typeface="Times New Roman" panose="02020603050405020304" pitchFamily="18" charset="0"/>
              </a:rPr>
              <a:t> </a:t>
            </a:r>
            <a:r>
              <a:rPr lang="ru-RU" sz="4800" dirty="0">
                <a:latin typeface="Times New Roman" panose="02020603050405020304" pitchFamily="18" charset="0"/>
                <a:cs typeface="Times New Roman" panose="02020603050405020304" pitchFamily="18" charset="0"/>
              </a:rPr>
              <a:t>по формированию социально – коммуникативного развития старших дошкольников</a:t>
            </a:r>
          </a:p>
        </p:txBody>
      </p:sp>
      <p:pic>
        <p:nvPicPr>
          <p:cNvPr id="2050" name="Picture 2" descr="http://userscontent2.emaze.com/images/a5392314-23d1-4b00-b0cc-b5ef1a4b714c/4455ed03-adb0-45af-b85d-34f76a31aebdimage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382" y="122506"/>
            <a:ext cx="8143875" cy="2714626"/>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5D38466B-DEE6-4334-8400-331435FCFD1B}" type="slidenum">
              <a:rPr lang="ru-RU" smtClean="0"/>
              <a:t>28</a:t>
            </a:fld>
            <a:endParaRPr lang="ru-RU"/>
          </a:p>
        </p:txBody>
      </p:sp>
    </p:spTree>
    <p:extLst>
      <p:ext uri="{BB962C8B-B14F-4D97-AF65-F5344CB8AC3E}">
        <p14:creationId xmlns:p14="http://schemas.microsoft.com/office/powerpoint/2010/main" val="2254410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4950" y="1186943"/>
            <a:ext cx="11344758" cy="5632311"/>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Технология </a:t>
            </a:r>
            <a:r>
              <a:rPr lang="ru-RU" sz="2400" b="1" dirty="0" smtClean="0">
                <a:latin typeface="Times New Roman" panose="02020603050405020304" pitchFamily="18" charset="0"/>
                <a:cs typeface="Times New Roman" panose="02020603050405020304" pitchFamily="18" charset="0"/>
              </a:rPr>
              <a:t>кейс–</a:t>
            </a:r>
            <a:r>
              <a:rPr lang="ru-RU" sz="2400" b="1" dirty="0" err="1" smtClean="0">
                <a:latin typeface="Times New Roman" panose="02020603050405020304" pitchFamily="18" charset="0"/>
                <a:cs typeface="Times New Roman" panose="02020603050405020304" pitchFamily="18" charset="0"/>
              </a:rPr>
              <a:t>стади</a:t>
            </a:r>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(ситуация</a:t>
            </a:r>
            <a:r>
              <a:rPr lang="ru-RU" sz="2400" b="1"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это </a:t>
            </a:r>
            <a:r>
              <a:rPr lang="ru-RU" sz="2400" dirty="0">
                <a:latin typeface="Times New Roman" panose="02020603050405020304" pitchFamily="18" charset="0"/>
                <a:cs typeface="Times New Roman" panose="02020603050405020304" pitchFamily="18" charset="0"/>
              </a:rPr>
              <a:t>кейс, в котором  описывается ситуация в конкретный период времени, формулируется проблема, предлагается найти пути решения данной проблемы</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Ознакомившись с описанием проблемы, дошкольники самостоятельно анализируют ситуацию,  диагностируют проблему и представляют свои идеи и решения в обсуждении со сверстниками</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b="1" dirty="0">
                <a:latin typeface="Times New Roman" panose="02020603050405020304" pitchFamily="18" charset="0"/>
                <a:cs typeface="Times New Roman" panose="02020603050405020304" pitchFamily="18" charset="0"/>
              </a:rPr>
              <a:t>Технология кейс – </a:t>
            </a:r>
            <a:r>
              <a:rPr lang="ru-RU" sz="2400" b="1" dirty="0" err="1">
                <a:latin typeface="Times New Roman" panose="02020603050405020304" pitchFamily="18" charset="0"/>
                <a:cs typeface="Times New Roman" panose="02020603050405020304" pitchFamily="18" charset="0"/>
              </a:rPr>
              <a:t>стади</a:t>
            </a:r>
            <a:r>
              <a:rPr lang="ru-RU" sz="2400" b="1" dirty="0">
                <a:latin typeface="Times New Roman" panose="02020603050405020304" pitchFamily="18" charset="0"/>
                <a:cs typeface="Times New Roman" panose="02020603050405020304" pitchFamily="18" charset="0"/>
              </a:rPr>
              <a:t> направлена на:</a:t>
            </a:r>
          </a:p>
          <a:p>
            <a:pPr indent="357188" algn="just"/>
            <a:r>
              <a:rPr lang="ru-RU" sz="2400" dirty="0">
                <a:latin typeface="Times New Roman" panose="02020603050405020304" pitchFamily="18" charset="0"/>
                <a:cs typeface="Times New Roman" panose="02020603050405020304" pitchFamily="18" charset="0"/>
              </a:rPr>
              <a:t>- Освоение знаний, формирование новых качеств и представлений.</a:t>
            </a:r>
          </a:p>
          <a:p>
            <a:pPr indent="357188" algn="just"/>
            <a:r>
              <a:rPr lang="ru-RU" sz="2400" dirty="0">
                <a:latin typeface="Times New Roman" panose="02020603050405020304" pitchFamily="18" charset="0"/>
                <a:cs typeface="Times New Roman" panose="02020603050405020304" pitchFamily="18" charset="0"/>
              </a:rPr>
              <a:t>- Развитие способности детей научиться работать с информацией (поиск, анализ, синтез, классификация и т.д.), прорабатывать различные проблемы, находить их решение.</a:t>
            </a:r>
          </a:p>
          <a:p>
            <a:pPr indent="357188" algn="just"/>
            <a:r>
              <a:rPr lang="ru-RU" sz="2400" dirty="0">
                <a:latin typeface="Times New Roman" panose="02020603050405020304" pitchFamily="18" charset="0"/>
                <a:cs typeface="Times New Roman" panose="02020603050405020304" pitchFamily="18" charset="0"/>
              </a:rPr>
              <a:t>- Ориентированное обучение детей с индивидуальными данными.</a:t>
            </a:r>
          </a:p>
          <a:p>
            <a:pPr indent="357188" algn="just"/>
            <a:r>
              <a:rPr lang="ru-RU" sz="2400" dirty="0">
                <a:latin typeface="Times New Roman" panose="02020603050405020304" pitchFamily="18" charset="0"/>
                <a:cs typeface="Times New Roman" panose="02020603050405020304" pitchFamily="18" charset="0"/>
              </a:rPr>
              <a:t>- Формирование навыков коммуникативного взаимодействия.</a:t>
            </a:r>
          </a:p>
          <a:p>
            <a:pPr indent="357188" algn="just"/>
            <a:r>
              <a:rPr lang="ru-RU" sz="2400" dirty="0">
                <a:latin typeface="Times New Roman" panose="02020603050405020304" pitchFamily="18" charset="0"/>
                <a:cs typeface="Times New Roman" panose="02020603050405020304" pitchFamily="18" charset="0"/>
              </a:rPr>
              <a:t>- Использование приобретенных в процессе решения кейса знаний и навыков в жизненных ситуациях.</a:t>
            </a:r>
          </a:p>
        </p:txBody>
      </p:sp>
      <p:sp>
        <p:nvSpPr>
          <p:cNvPr id="3" name="Номер слайда 2"/>
          <p:cNvSpPr>
            <a:spLocks noGrp="1"/>
          </p:cNvSpPr>
          <p:nvPr>
            <p:ph type="sldNum" sz="quarter" idx="12"/>
          </p:nvPr>
        </p:nvSpPr>
        <p:spPr/>
        <p:txBody>
          <a:bodyPr/>
          <a:lstStyle/>
          <a:p>
            <a:fld id="{5D38466B-DEE6-4334-8400-331435FCFD1B}" type="slidenum">
              <a:rPr lang="ru-RU" smtClean="0"/>
              <a:t>29</a:t>
            </a:fld>
            <a:endParaRPr lang="ru-RU"/>
          </a:p>
        </p:txBody>
      </p:sp>
    </p:spTree>
    <p:extLst>
      <p:ext uri="{BB962C8B-B14F-4D97-AF65-F5344CB8AC3E}">
        <p14:creationId xmlns:p14="http://schemas.microsoft.com/office/powerpoint/2010/main" val="4142200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154984"/>
          </a:xfrm>
          <a:prstGeom prst="rect">
            <a:avLst/>
          </a:prstGeom>
        </p:spPr>
        <p:txBody>
          <a:bodyPr wrap="square">
            <a:spAutoFit/>
          </a:bodyPr>
          <a:lstStyle/>
          <a:p>
            <a:pPr indent="357188" algn="just"/>
            <a:r>
              <a:rPr lang="ru-RU" sz="2400" dirty="0">
                <a:latin typeface="Times New Roman" panose="02020603050405020304" pitchFamily="18" charset="0"/>
                <a:cs typeface="Times New Roman" panose="02020603050405020304" pitchFamily="18" charset="0"/>
              </a:rPr>
              <a:t>Нестандартное мышление на сегодняшний день – самый важный механизм развития каждого человека. В связи с этим главной задачей выступает обеспечение условий для формирования у учащихся их индивидуальности. Поиск принципиально новых путей трудоемок, от преподавателя он требует, как затрат времени, так и творчества. Однако достигнутый учащимся уровень развития – главная награда для педагога. </a:t>
            </a:r>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Это </a:t>
            </a:r>
            <a:r>
              <a:rPr lang="ru-RU" sz="2400" dirty="0">
                <a:latin typeface="Times New Roman" panose="02020603050405020304" pitchFamily="18" charset="0"/>
                <a:cs typeface="Times New Roman" panose="02020603050405020304" pitchFamily="18" charset="0"/>
              </a:rPr>
              <a:t>может быть прививание интереса к определенному предмету, адекватная оценка учащимися предела своих возможностей, уменьшение психологического напряжения, испытываемого на занятиях, повышение качества предоставляемых знаний, установление особых доверительных взаимоотношений ученика и учителя. Все вышеперечисленное достигается посредством кейс-технологии.</a:t>
            </a:r>
          </a:p>
        </p:txBody>
      </p:sp>
      <p:sp>
        <p:nvSpPr>
          <p:cNvPr id="3" name="Номер слайда 2"/>
          <p:cNvSpPr>
            <a:spLocks noGrp="1"/>
          </p:cNvSpPr>
          <p:nvPr>
            <p:ph type="sldNum" sz="quarter" idx="12"/>
          </p:nvPr>
        </p:nvSpPr>
        <p:spPr/>
        <p:txBody>
          <a:bodyPr/>
          <a:lstStyle/>
          <a:p>
            <a:fld id="{5D38466B-DEE6-4334-8400-331435FCFD1B}" type="slidenum">
              <a:rPr lang="ru-RU" smtClean="0"/>
              <a:t>3</a:t>
            </a:fld>
            <a:endParaRPr lang="ru-RU"/>
          </a:p>
        </p:txBody>
      </p:sp>
    </p:spTree>
    <p:extLst>
      <p:ext uri="{BB962C8B-B14F-4D97-AF65-F5344CB8AC3E}">
        <p14:creationId xmlns:p14="http://schemas.microsoft.com/office/powerpoint/2010/main" val="1719060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61665"/>
          </a:xfrm>
          <a:prstGeom prst="rect">
            <a:avLst/>
          </a:prstGeom>
        </p:spPr>
        <p:txBody>
          <a:bodyPr wrap="square">
            <a:spAutoFit/>
          </a:bodyPr>
          <a:lstStyle/>
          <a:p>
            <a:pPr indent="357188" algn="just"/>
            <a:r>
              <a:rPr lang="ru-RU" sz="2400" dirty="0">
                <a:latin typeface="Times New Roman" panose="02020603050405020304" pitchFamily="18" charset="0"/>
                <a:cs typeface="Times New Roman" panose="02020603050405020304" pitchFamily="18" charset="0"/>
              </a:rPr>
              <a:t>Технологическая карта деятельности по технологии кейс – </a:t>
            </a:r>
            <a:r>
              <a:rPr lang="ru-RU" sz="2400" dirty="0" err="1" smtClean="0">
                <a:latin typeface="Times New Roman" panose="02020603050405020304" pitchFamily="18" charset="0"/>
                <a:cs typeface="Times New Roman" panose="02020603050405020304" pitchFamily="18" charset="0"/>
              </a:rPr>
              <a:t>стади</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30</a:t>
            </a:fld>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val="2155903371"/>
              </p:ext>
            </p:extLst>
          </p:nvPr>
        </p:nvGraphicFramePr>
        <p:xfrm>
          <a:off x="573437" y="1825625"/>
          <a:ext cx="11205275" cy="3291840"/>
        </p:xfrm>
        <a:graphic>
          <a:graphicData uri="http://schemas.openxmlformats.org/drawingml/2006/table">
            <a:tbl>
              <a:tblPr firstRow="1" firstCol="1" bandRow="1"/>
              <a:tblGrid>
                <a:gridCol w="2107770">
                  <a:extLst>
                    <a:ext uri="{9D8B030D-6E8A-4147-A177-3AD203B41FA5}">
                      <a16:colId xmlns:a16="http://schemas.microsoft.com/office/drawing/2014/main" xmlns="" val="20000"/>
                    </a:ext>
                  </a:extLst>
                </a:gridCol>
                <a:gridCol w="5346915">
                  <a:extLst>
                    <a:ext uri="{9D8B030D-6E8A-4147-A177-3AD203B41FA5}">
                      <a16:colId xmlns:a16="http://schemas.microsoft.com/office/drawing/2014/main" xmlns="" val="20001"/>
                    </a:ext>
                  </a:extLst>
                </a:gridCol>
                <a:gridCol w="3750590">
                  <a:extLst>
                    <a:ext uri="{9D8B030D-6E8A-4147-A177-3AD203B41FA5}">
                      <a16:colId xmlns:a16="http://schemas.microsoft.com/office/drawing/2014/main" xmlns="" val="20002"/>
                    </a:ext>
                  </a:extLst>
                </a:gridCol>
              </a:tblGrid>
              <a:tr h="280731">
                <a:tc>
                  <a:txBody>
                    <a:bodyPr/>
                    <a:lstStyle/>
                    <a:p>
                      <a:pPr algn="ct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Название </a:t>
                      </a:r>
                    </a:p>
                    <a:p>
                      <a:pPr algn="ct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этапа</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Деятельность взрослого</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Деятельность детей</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0"/>
                  </a:ext>
                </a:extLst>
              </a:tr>
              <a:tr h="1122926">
                <a:tc>
                  <a:txBody>
                    <a:bodyPr/>
                    <a:lstStyle/>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1.Постановка проблемы</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Формулирует суть проблемы, кратко описывает ситуацию.</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Фиксирует внимание на осмысление проблемной ситуации.</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Мотивирует к поиску фактов и персоналий, которые могут реально взаимодействовать.</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Осознает проблему.</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Присваивает проблему.</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Концентрируется на поиске решений в данной ситуации.</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998068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61665"/>
          </a:xfrm>
          <a:prstGeom prst="rect">
            <a:avLst/>
          </a:prstGeom>
        </p:spPr>
        <p:txBody>
          <a:bodyPr wrap="square">
            <a:spAutoFit/>
          </a:bodyPr>
          <a:lstStyle/>
          <a:p>
            <a:pPr indent="357188" algn="just"/>
            <a:r>
              <a:rPr lang="ru-RU" sz="2400" dirty="0">
                <a:latin typeface="Times New Roman" panose="02020603050405020304" pitchFamily="18" charset="0"/>
                <a:cs typeface="Times New Roman" panose="02020603050405020304" pitchFamily="18" charset="0"/>
              </a:rPr>
              <a:t>Технологическая карта деятельности по технологии кейс – </a:t>
            </a:r>
            <a:r>
              <a:rPr lang="ru-RU" sz="2400" dirty="0" err="1" smtClean="0">
                <a:latin typeface="Times New Roman" panose="02020603050405020304" pitchFamily="18" charset="0"/>
                <a:cs typeface="Times New Roman" panose="02020603050405020304" pitchFamily="18" charset="0"/>
              </a:rPr>
              <a:t>стади</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31</a:t>
            </a:fld>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val="3363201323"/>
              </p:ext>
            </p:extLst>
          </p:nvPr>
        </p:nvGraphicFramePr>
        <p:xfrm>
          <a:off x="573437" y="1825625"/>
          <a:ext cx="11205275" cy="2926080"/>
        </p:xfrm>
        <a:graphic>
          <a:graphicData uri="http://schemas.openxmlformats.org/drawingml/2006/table">
            <a:tbl>
              <a:tblPr firstRow="1" firstCol="1" bandRow="1"/>
              <a:tblGrid>
                <a:gridCol w="2107770">
                  <a:extLst>
                    <a:ext uri="{9D8B030D-6E8A-4147-A177-3AD203B41FA5}">
                      <a16:colId xmlns:a16="http://schemas.microsoft.com/office/drawing/2014/main" xmlns="" val="20000"/>
                    </a:ext>
                  </a:extLst>
                </a:gridCol>
                <a:gridCol w="5346915">
                  <a:extLst>
                    <a:ext uri="{9D8B030D-6E8A-4147-A177-3AD203B41FA5}">
                      <a16:colId xmlns:a16="http://schemas.microsoft.com/office/drawing/2014/main" xmlns="" val="20001"/>
                    </a:ext>
                  </a:extLst>
                </a:gridCol>
                <a:gridCol w="3750590">
                  <a:extLst>
                    <a:ext uri="{9D8B030D-6E8A-4147-A177-3AD203B41FA5}">
                      <a16:colId xmlns:a16="http://schemas.microsoft.com/office/drawing/2014/main" xmlns="" val="20002"/>
                    </a:ext>
                  </a:extLst>
                </a:gridCol>
              </a:tblGrid>
              <a:tr h="280731">
                <a:tc>
                  <a:txBody>
                    <a:bodyPr/>
                    <a:lstStyle/>
                    <a:p>
                      <a:pPr algn="ct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Название </a:t>
                      </a:r>
                    </a:p>
                    <a:p>
                      <a:pPr algn="ct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этапа</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Деятельность взрослого</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Деятельность детей</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0"/>
                  </a:ext>
                </a:extLst>
              </a:tr>
              <a:tr h="1122926">
                <a:tc>
                  <a:txBody>
                    <a:bodyPr/>
                    <a:lstStyle/>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2. Мозговой штурм</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Организует детей в малые группы.</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Вовлекает детей в дискуссию с целью поиска альтернативных вариантов решения ситуации.</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Помогают проанализировать принятое решение.</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Объединяются в группы.</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Находят совместное решение.</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Формулируют выводы.</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230206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61665"/>
          </a:xfrm>
          <a:prstGeom prst="rect">
            <a:avLst/>
          </a:prstGeom>
        </p:spPr>
        <p:txBody>
          <a:bodyPr wrap="square">
            <a:spAutoFit/>
          </a:bodyPr>
          <a:lstStyle/>
          <a:p>
            <a:pPr indent="357188" algn="just"/>
            <a:r>
              <a:rPr lang="ru-RU" sz="2400" dirty="0">
                <a:latin typeface="Times New Roman" panose="02020603050405020304" pitchFamily="18" charset="0"/>
                <a:cs typeface="Times New Roman" panose="02020603050405020304" pitchFamily="18" charset="0"/>
              </a:rPr>
              <a:t>Технологическая карта деятельности по технологии кейс – </a:t>
            </a:r>
            <a:r>
              <a:rPr lang="ru-RU" sz="2400" dirty="0" err="1" smtClean="0">
                <a:latin typeface="Times New Roman" panose="02020603050405020304" pitchFamily="18" charset="0"/>
                <a:cs typeface="Times New Roman" panose="02020603050405020304" pitchFamily="18" charset="0"/>
              </a:rPr>
              <a:t>стади</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32</a:t>
            </a:fld>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val="2240384418"/>
              </p:ext>
            </p:extLst>
          </p:nvPr>
        </p:nvGraphicFramePr>
        <p:xfrm>
          <a:off x="573437" y="1825625"/>
          <a:ext cx="11205275" cy="4754880"/>
        </p:xfrm>
        <a:graphic>
          <a:graphicData uri="http://schemas.openxmlformats.org/drawingml/2006/table">
            <a:tbl>
              <a:tblPr firstRow="1" firstCol="1" bandRow="1"/>
              <a:tblGrid>
                <a:gridCol w="2107770">
                  <a:extLst>
                    <a:ext uri="{9D8B030D-6E8A-4147-A177-3AD203B41FA5}">
                      <a16:colId xmlns:a16="http://schemas.microsoft.com/office/drawing/2014/main" xmlns="" val="20000"/>
                    </a:ext>
                  </a:extLst>
                </a:gridCol>
                <a:gridCol w="4184542">
                  <a:extLst>
                    <a:ext uri="{9D8B030D-6E8A-4147-A177-3AD203B41FA5}">
                      <a16:colId xmlns:a16="http://schemas.microsoft.com/office/drawing/2014/main" xmlns="" val="20001"/>
                    </a:ext>
                  </a:extLst>
                </a:gridCol>
                <a:gridCol w="4912963">
                  <a:extLst>
                    <a:ext uri="{9D8B030D-6E8A-4147-A177-3AD203B41FA5}">
                      <a16:colId xmlns:a16="http://schemas.microsoft.com/office/drawing/2014/main" xmlns="" val="20002"/>
                    </a:ext>
                  </a:extLst>
                </a:gridCol>
              </a:tblGrid>
              <a:tr h="280731">
                <a:tc>
                  <a:txBody>
                    <a:bodyPr/>
                    <a:lstStyle/>
                    <a:p>
                      <a:pPr algn="ct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Название </a:t>
                      </a:r>
                    </a:p>
                    <a:p>
                      <a:pPr algn="ct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этапа</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Деятельность взрослого</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Деятельность детей</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0"/>
                  </a:ext>
                </a:extLst>
              </a:tr>
              <a:tr h="1263292">
                <a:tc>
                  <a:txBody>
                    <a:bodyPr/>
                    <a:lstStyle/>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3. Презентация</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Организует презентацию решения кейса.</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Помогает сравнить предложенные решения.</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543050" algn="l"/>
                        </a:tabLst>
                      </a:pPr>
                      <a:r>
                        <a:rPr lang="ru-RU"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Участвуют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в распределении ролей, представляют свой вариант решения проблемы.</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Сравнивают и оценивают свой вариант решения проблемы с вариантами, предложенными другими группами.</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61463">
                <a:tc>
                  <a:txBody>
                    <a:bodyPr/>
                    <a:lstStyle/>
                    <a:p>
                      <a:pPr>
                        <a:spcAft>
                          <a:spcPts val="0"/>
                        </a:spcAft>
                        <a:tabLst>
                          <a:tab pos="1543050" algn="l"/>
                        </a:tabLst>
                      </a:pPr>
                      <a:r>
                        <a:rPr lang="ru-RU" sz="2400">
                          <a:effectLst/>
                          <a:latin typeface="Times New Roman" panose="02020603050405020304" pitchFamily="18" charset="0"/>
                          <a:ea typeface="Times New Roman" panose="02020603050405020304" pitchFamily="18" charset="0"/>
                          <a:cs typeface="Times New Roman" panose="02020603050405020304" pitchFamily="18" charset="0"/>
                        </a:rPr>
                        <a:t>4. Рефлексия</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543050" algn="l"/>
                        </a:tabLst>
                      </a:pPr>
                      <a:r>
                        <a:rPr lang="ru-RU" sz="2400">
                          <a:effectLst/>
                          <a:latin typeface="Times New Roman" panose="02020603050405020304" pitchFamily="18" charset="0"/>
                          <a:ea typeface="Times New Roman" panose="02020603050405020304" pitchFamily="18" charset="0"/>
                          <a:cs typeface="Times New Roman" panose="02020603050405020304" pitchFamily="18" charset="0"/>
                        </a:rPr>
                        <a:t>Побуждает детей к поиску ситуаций, в которых можно применить полученные знания и навыки.</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Применяют знания в различных ситуациях.</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07049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262979"/>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Что такое речевой этикет?</a:t>
            </a:r>
          </a:p>
          <a:p>
            <a:pPr indent="357188" algn="just"/>
            <a:r>
              <a:rPr lang="ru-RU" sz="2400" dirty="0">
                <a:latin typeface="Times New Roman" panose="02020603050405020304" pitchFamily="18" charset="0"/>
                <a:cs typeface="Times New Roman" panose="02020603050405020304" pitchFamily="18" charset="0"/>
              </a:rPr>
              <a:t>Речевой этикет – это правила речевого поведения, определяемые взаимоотношениями говорящих, принятые коллективом в соответствии с обстановкой общения</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b="1" dirty="0">
                <a:latin typeface="Times New Roman" panose="02020603050405020304" pitchFamily="18" charset="0"/>
                <a:cs typeface="Times New Roman" panose="02020603050405020304" pitchFamily="18" charset="0"/>
              </a:rPr>
              <a:t>Формирование навыков и умений в освоении форм речевого этикета.</a:t>
            </a:r>
          </a:p>
          <a:p>
            <a:pPr indent="357188" algn="just"/>
            <a:r>
              <a:rPr lang="ru-RU" sz="2400" dirty="0">
                <a:latin typeface="Times New Roman" panose="02020603050405020304" pitchFamily="18" charset="0"/>
                <a:cs typeface="Times New Roman" panose="02020603050405020304" pitchFamily="18" charset="0"/>
              </a:rPr>
              <a:t>1.	Умение пользоваться формулами речевого этикета.</a:t>
            </a:r>
          </a:p>
          <a:p>
            <a:pPr indent="357188" algn="just"/>
            <a:r>
              <a:rPr lang="ru-RU" sz="2400" dirty="0">
                <a:latin typeface="Times New Roman" panose="02020603050405020304" pitchFamily="18" charset="0"/>
                <a:cs typeface="Times New Roman" panose="02020603050405020304" pitchFamily="18" charset="0"/>
              </a:rPr>
              <a:t>2.	Соблюдение норм употребления слов, умение говорить так, чтобы обеспечить себе понимание со стороны собеседника.</a:t>
            </a:r>
          </a:p>
          <a:p>
            <a:pPr indent="357188" algn="just"/>
            <a:r>
              <a:rPr lang="ru-RU" sz="2400" dirty="0">
                <a:latin typeface="Times New Roman" panose="02020603050405020304" pitchFamily="18" charset="0"/>
                <a:cs typeface="Times New Roman" panose="02020603050405020304" pitchFamily="18" charset="0"/>
              </a:rPr>
              <a:t>3.	Правильное употребление слов и этикетных формул в разных ситуациях общения.</a:t>
            </a:r>
          </a:p>
          <a:p>
            <a:pPr indent="357188" algn="just"/>
            <a:r>
              <a:rPr lang="ru-RU" sz="2400" dirty="0">
                <a:latin typeface="Times New Roman" panose="02020603050405020304" pitchFamily="18" charset="0"/>
                <a:cs typeface="Times New Roman" panose="02020603050405020304" pitchFamily="18" charset="0"/>
              </a:rPr>
              <a:t>4.	Приобретение опыта этикетного поведения.</a:t>
            </a:r>
          </a:p>
          <a:p>
            <a:pPr indent="357188" algn="just"/>
            <a:r>
              <a:rPr lang="ru-RU" sz="2400" dirty="0">
                <a:latin typeface="Times New Roman" panose="02020603050405020304" pitchFamily="18" charset="0"/>
                <a:cs typeface="Times New Roman" panose="02020603050405020304" pitchFamily="18" charset="0"/>
              </a:rPr>
              <a:t>5.	Потребность использования речевых формул в повседневной жизни.</a:t>
            </a:r>
          </a:p>
          <a:p>
            <a:pPr indent="357188" algn="just"/>
            <a:r>
              <a:rPr lang="ru-RU" sz="2400" dirty="0">
                <a:latin typeface="Times New Roman" panose="02020603050405020304" pitchFamily="18" charset="0"/>
                <a:cs typeface="Times New Roman" panose="02020603050405020304" pitchFamily="18" charset="0"/>
              </a:rPr>
              <a:t>6.	Обогащение речи ребенка словами и конструкциями, необходимыми в повседневном общении между людьми.</a:t>
            </a:r>
          </a:p>
        </p:txBody>
      </p:sp>
      <p:sp>
        <p:nvSpPr>
          <p:cNvPr id="3" name="Номер слайда 2"/>
          <p:cNvSpPr>
            <a:spLocks noGrp="1"/>
          </p:cNvSpPr>
          <p:nvPr>
            <p:ph type="sldNum" sz="quarter" idx="12"/>
          </p:nvPr>
        </p:nvSpPr>
        <p:spPr/>
        <p:txBody>
          <a:bodyPr/>
          <a:lstStyle/>
          <a:p>
            <a:fld id="{5D38466B-DEE6-4334-8400-331435FCFD1B}" type="slidenum">
              <a:rPr lang="ru-RU" smtClean="0"/>
              <a:t>33</a:t>
            </a:fld>
            <a:endParaRPr lang="ru-RU"/>
          </a:p>
        </p:txBody>
      </p:sp>
    </p:spTree>
    <p:extLst>
      <p:ext uri="{BB962C8B-B14F-4D97-AF65-F5344CB8AC3E}">
        <p14:creationId xmlns:p14="http://schemas.microsoft.com/office/powerpoint/2010/main" val="3151459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1938992"/>
          </a:xfrm>
          <a:prstGeom prst="rect">
            <a:avLst/>
          </a:prstGeom>
        </p:spPr>
        <p:txBody>
          <a:bodyPr wrap="square">
            <a:spAutoFit/>
          </a:bodyPr>
          <a:lstStyle/>
          <a:p>
            <a:pPr indent="357188" algn="just"/>
            <a:r>
              <a:rPr lang="ru-RU" sz="2400" dirty="0">
                <a:latin typeface="Times New Roman" panose="02020603050405020304" pitchFamily="18" charset="0"/>
                <a:cs typeface="Times New Roman" panose="02020603050405020304" pitchFamily="18" charset="0"/>
              </a:rPr>
              <a:t>Тематика кейсов может быть заимствована из знакомых детям литературных произведений или основана на реальных событиях. </a:t>
            </a:r>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Удачность </a:t>
            </a:r>
            <a:r>
              <a:rPr lang="ru-RU" sz="2400" dirty="0">
                <a:latin typeface="Times New Roman" panose="02020603050405020304" pitchFamily="18" charset="0"/>
                <a:cs typeface="Times New Roman" panose="02020603050405020304" pitchFamily="18" charset="0"/>
              </a:rPr>
              <a:t>выбора ситуации определяется степенью ее соответствия изучаемому знанию, наличием в ней нестандартности, некоторой интриги, что придает ей интересность, побуждает исследовательскую мотивацию.</a:t>
            </a:r>
          </a:p>
        </p:txBody>
      </p:sp>
      <p:sp>
        <p:nvSpPr>
          <p:cNvPr id="3" name="Номер слайда 2"/>
          <p:cNvSpPr>
            <a:spLocks noGrp="1"/>
          </p:cNvSpPr>
          <p:nvPr>
            <p:ph type="sldNum" sz="quarter" idx="12"/>
          </p:nvPr>
        </p:nvSpPr>
        <p:spPr/>
        <p:txBody>
          <a:bodyPr/>
          <a:lstStyle/>
          <a:p>
            <a:fld id="{5D38466B-DEE6-4334-8400-331435FCFD1B}" type="slidenum">
              <a:rPr lang="ru-RU" smtClean="0"/>
              <a:t>34</a:t>
            </a:fld>
            <a:endParaRPr lang="ru-RU"/>
          </a:p>
        </p:txBody>
      </p:sp>
    </p:spTree>
    <p:extLst>
      <p:ext uri="{BB962C8B-B14F-4D97-AF65-F5344CB8AC3E}">
        <p14:creationId xmlns:p14="http://schemas.microsoft.com/office/powerpoint/2010/main" val="3816163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893647"/>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Кейс 1. «Знакомство</a:t>
            </a:r>
            <a:r>
              <a:rPr lang="ru-RU" sz="2400" b="1"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Задачи: формировать </a:t>
            </a:r>
            <a:r>
              <a:rPr lang="ru-RU" sz="2400" dirty="0">
                <a:latin typeface="Times New Roman" panose="02020603050405020304" pitchFamily="18" charset="0"/>
                <a:cs typeface="Times New Roman" panose="02020603050405020304" pitchFamily="18" charset="0"/>
              </a:rPr>
              <a:t>культуру </a:t>
            </a:r>
            <a:r>
              <a:rPr lang="ru-RU" sz="2400" dirty="0" smtClean="0">
                <a:latin typeface="Times New Roman" panose="02020603050405020304" pitchFamily="18" charset="0"/>
                <a:cs typeface="Times New Roman" panose="02020603050405020304" pitchFamily="18" charset="0"/>
              </a:rPr>
              <a:t>общения; способствовать </a:t>
            </a:r>
            <a:r>
              <a:rPr lang="ru-RU" sz="2400" dirty="0">
                <a:latin typeface="Times New Roman" panose="02020603050405020304" pitchFamily="18" charset="0"/>
                <a:cs typeface="Times New Roman" panose="02020603050405020304" pitchFamily="18" charset="0"/>
              </a:rPr>
              <a:t>приобретению опыта этикетного </a:t>
            </a:r>
            <a:r>
              <a:rPr lang="ru-RU" sz="2400" dirty="0" smtClean="0">
                <a:latin typeface="Times New Roman" panose="02020603050405020304" pitchFamily="18" charset="0"/>
                <a:cs typeface="Times New Roman" panose="02020603050405020304" pitchFamily="18" charset="0"/>
              </a:rPr>
              <a:t>поведения; обогащать </a:t>
            </a:r>
            <a:r>
              <a:rPr lang="ru-RU" sz="2400" dirty="0">
                <a:latin typeface="Times New Roman" panose="02020603050405020304" pitchFamily="18" charset="0"/>
                <a:cs typeface="Times New Roman" panose="02020603050405020304" pitchFamily="18" charset="0"/>
              </a:rPr>
              <a:t>речь ребёнка словами и конструкциями, необходимыми в повседневном общении между людьми.</a:t>
            </a:r>
          </a:p>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Катя и Лиза прыгают через скакалку. Рядом стоит незнакомая девочка. Ей тоже хочется попрыгать, но она не решается подойти к веселым подругам. Катя и Лиза не замечают девочку. Им хорошо вдвоем</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Вопросы</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Как вы думаете, правильно ли поступили Катя и Лиза</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Что они должны были сделать</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Какие волшебные слова помогут девочкам познакомиться</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Как бы вы поступили на месте Кати и Лизы?</a:t>
            </a:r>
          </a:p>
        </p:txBody>
      </p:sp>
      <p:sp>
        <p:nvSpPr>
          <p:cNvPr id="3" name="Номер слайда 2"/>
          <p:cNvSpPr>
            <a:spLocks noGrp="1"/>
          </p:cNvSpPr>
          <p:nvPr>
            <p:ph type="sldNum" sz="quarter" idx="12"/>
          </p:nvPr>
        </p:nvSpPr>
        <p:spPr/>
        <p:txBody>
          <a:bodyPr/>
          <a:lstStyle/>
          <a:p>
            <a:fld id="{5D38466B-DEE6-4334-8400-331435FCFD1B}" type="slidenum">
              <a:rPr lang="ru-RU" smtClean="0"/>
              <a:t>35</a:t>
            </a:fld>
            <a:endParaRPr lang="ru-RU"/>
          </a:p>
        </p:txBody>
      </p:sp>
    </p:spTree>
    <p:extLst>
      <p:ext uri="{BB962C8B-B14F-4D97-AF65-F5344CB8AC3E}">
        <p14:creationId xmlns:p14="http://schemas.microsoft.com/office/powerpoint/2010/main" val="3838739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154984"/>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Кейс 2. «Благодарность», «Прощание</a:t>
            </a:r>
            <a:r>
              <a:rPr lang="ru-RU" sz="2400" b="1"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Задачи: формировать </a:t>
            </a:r>
            <a:r>
              <a:rPr lang="ru-RU" sz="2400" dirty="0">
                <a:latin typeface="Times New Roman" panose="02020603050405020304" pitchFamily="18" charset="0"/>
                <a:cs typeface="Times New Roman" panose="02020603050405020304" pitchFamily="18" charset="0"/>
              </a:rPr>
              <a:t>культуру </a:t>
            </a:r>
            <a:r>
              <a:rPr lang="ru-RU" sz="2400" dirty="0" smtClean="0">
                <a:latin typeface="Times New Roman" panose="02020603050405020304" pitchFamily="18" charset="0"/>
                <a:cs typeface="Times New Roman" panose="02020603050405020304" pitchFamily="18" charset="0"/>
              </a:rPr>
              <a:t>общения; обогащать </a:t>
            </a:r>
            <a:r>
              <a:rPr lang="ru-RU" sz="2400" dirty="0">
                <a:latin typeface="Times New Roman" panose="02020603050405020304" pitchFamily="18" charset="0"/>
                <a:cs typeface="Times New Roman" panose="02020603050405020304" pitchFamily="18" charset="0"/>
              </a:rPr>
              <a:t>речь ребёнка словами и конструкциями, необходимыми в повседневном общении между людьми</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endParaRPr lang="ru-RU" sz="2400" i="1" dirty="0" smtClean="0">
              <a:latin typeface="Times New Roman" panose="02020603050405020304" pitchFamily="18" charset="0"/>
              <a:cs typeface="Times New Roman" panose="02020603050405020304" pitchFamily="18" charset="0"/>
            </a:endParaRPr>
          </a:p>
          <a:p>
            <a:pPr indent="357188" algn="just"/>
            <a:r>
              <a:rPr lang="ru-RU" sz="2400" i="1" dirty="0" smtClean="0">
                <a:latin typeface="Times New Roman" panose="02020603050405020304" pitchFamily="18" charset="0"/>
                <a:cs typeface="Times New Roman" panose="02020603050405020304" pitchFamily="18" charset="0"/>
              </a:rPr>
              <a:t>Бабушка </a:t>
            </a:r>
            <a:r>
              <a:rPr lang="ru-RU" sz="2400" i="1" dirty="0">
                <a:latin typeface="Times New Roman" panose="02020603050405020304" pitchFamily="18" charset="0"/>
                <a:cs typeface="Times New Roman" panose="02020603050405020304" pitchFamily="18" charset="0"/>
              </a:rPr>
              <a:t>гостила у Даши и ее родителей целый месяц. Вот было здорово! Бабушка с Дашей все делали вместе: ходили в зоопарк, пекли пирожки, мастерили поделки. И вот пришло время уезжать. Бабушка поедет поездом домой в другой город. Мама помогает ей собирать чемодан, папа уже вызвал такси, чтобы ехать на вокзал. В комнату вбежала Даша</a:t>
            </a:r>
            <a:r>
              <a:rPr lang="ru-RU" sz="2400" i="1"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 Бабушка, уже уезжаешь? Ну ладно, пока</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Внучка махнула рукой и убежала в комнату</a:t>
            </a:r>
            <a:r>
              <a:rPr lang="ru-RU" sz="2400" i="1"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36</a:t>
            </a:fld>
            <a:endParaRPr lang="ru-RU"/>
          </a:p>
        </p:txBody>
      </p:sp>
    </p:spTree>
    <p:extLst>
      <p:ext uri="{BB962C8B-B14F-4D97-AF65-F5344CB8AC3E}">
        <p14:creationId xmlns:p14="http://schemas.microsoft.com/office/powerpoint/2010/main" val="3839479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3046988"/>
          </a:xfrm>
          <a:prstGeom prst="rect">
            <a:avLst/>
          </a:prstGeom>
        </p:spPr>
        <p:txBody>
          <a:bodyPr wrap="square">
            <a:spAutoFit/>
          </a:bodyPr>
          <a:lstStyle/>
          <a:p>
            <a:pPr indent="357188" algn="just"/>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Вопросы:</a:t>
            </a:r>
          </a:p>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Как вы думаете, можно ли назвать Дашу вежливой девочкой? Почему</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Что она сделала неправильно? Как должна была поступить Даша</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Какие формы речевого этикета она могла использовать, чтобы поблагодарить бабушку и попрощаться с ней</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Подумайте, как бы вы поступили в такой ситуации?</a:t>
            </a:r>
          </a:p>
        </p:txBody>
      </p:sp>
      <p:sp>
        <p:nvSpPr>
          <p:cNvPr id="3" name="Номер слайда 2"/>
          <p:cNvSpPr>
            <a:spLocks noGrp="1"/>
          </p:cNvSpPr>
          <p:nvPr>
            <p:ph type="sldNum" sz="quarter" idx="12"/>
          </p:nvPr>
        </p:nvSpPr>
        <p:spPr/>
        <p:txBody>
          <a:bodyPr/>
          <a:lstStyle/>
          <a:p>
            <a:fld id="{5D38466B-DEE6-4334-8400-331435FCFD1B}" type="slidenum">
              <a:rPr lang="ru-RU" smtClean="0"/>
              <a:t>37</a:t>
            </a:fld>
            <a:endParaRPr lang="ru-RU"/>
          </a:p>
        </p:txBody>
      </p:sp>
    </p:spTree>
    <p:extLst>
      <p:ext uri="{BB962C8B-B14F-4D97-AF65-F5344CB8AC3E}">
        <p14:creationId xmlns:p14="http://schemas.microsoft.com/office/powerpoint/2010/main" val="1444347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893647"/>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Кейс 3. «Разговор по телефону</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Задачи: закреплять </a:t>
            </a:r>
            <a:r>
              <a:rPr lang="ru-RU" sz="2400" dirty="0">
                <a:latin typeface="Times New Roman" panose="02020603050405020304" pitchFamily="18" charset="0"/>
                <a:cs typeface="Times New Roman" panose="02020603050405020304" pitchFamily="18" charset="0"/>
              </a:rPr>
              <a:t>знание правил и норм речевого </a:t>
            </a:r>
            <a:r>
              <a:rPr lang="ru-RU" sz="2400" dirty="0" smtClean="0">
                <a:latin typeface="Times New Roman" panose="02020603050405020304" pitchFamily="18" charset="0"/>
                <a:cs typeface="Times New Roman" panose="02020603050405020304" pitchFamily="18" charset="0"/>
              </a:rPr>
              <a:t>этикета; продолжать </a:t>
            </a:r>
            <a:r>
              <a:rPr lang="ru-RU" sz="2400" dirty="0">
                <a:latin typeface="Times New Roman" panose="02020603050405020304" pitchFamily="18" charset="0"/>
                <a:cs typeface="Times New Roman" panose="02020603050405020304" pitchFamily="18" charset="0"/>
              </a:rPr>
              <a:t>формирование культуры </a:t>
            </a:r>
            <a:r>
              <a:rPr lang="ru-RU" sz="2400" dirty="0" smtClean="0">
                <a:latin typeface="Times New Roman" panose="02020603050405020304" pitchFamily="18" charset="0"/>
                <a:cs typeface="Times New Roman" panose="02020603050405020304" pitchFamily="18" charset="0"/>
              </a:rPr>
              <a:t>общения; воспитывать </a:t>
            </a:r>
            <a:r>
              <a:rPr lang="ru-RU" sz="2400" dirty="0">
                <a:latin typeface="Times New Roman" panose="02020603050405020304" pitchFamily="18" charset="0"/>
                <a:cs typeface="Times New Roman" panose="02020603050405020304" pitchFamily="18" charset="0"/>
              </a:rPr>
              <a:t>потребность использования речевых формул в повседневной жизни.</a:t>
            </a:r>
          </a:p>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Аня звонит Маше по телефону</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 Маш, привет</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 Это не Маша. Это ее мама</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 А мне Маша нужна</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 Сейчас я ее позову</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 Маш, Это ты? Привет! Слушай, принеси мне завтра книгу со стихами</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 Хорошо</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 Ну ладно, пока</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38</a:t>
            </a:fld>
            <a:endParaRPr lang="ru-RU"/>
          </a:p>
        </p:txBody>
      </p:sp>
    </p:spTree>
    <p:extLst>
      <p:ext uri="{BB962C8B-B14F-4D97-AF65-F5344CB8AC3E}">
        <p14:creationId xmlns:p14="http://schemas.microsoft.com/office/powerpoint/2010/main" val="16652398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2677656"/>
          </a:xfrm>
          <a:prstGeom prst="rect">
            <a:avLst/>
          </a:prstGeom>
        </p:spPr>
        <p:txBody>
          <a:bodyPr wrap="square">
            <a:spAutoFit/>
          </a:bodyPr>
          <a:lstStyle/>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Вопросы и задание</a:t>
            </a:r>
            <a:r>
              <a:rPr lang="ru-RU" sz="2400" dirty="0" smtClean="0">
                <a:latin typeface="Times New Roman" panose="02020603050405020304" pitchFamily="18" charset="0"/>
                <a:cs typeface="Times New Roman" panose="02020603050405020304" pitchFamily="18" charset="0"/>
              </a:rPr>
              <a:t>:</a:t>
            </a:r>
          </a:p>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Можно ли назвать Аню воспитанной девочкой? Почему</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Умеет ли Аня разговаривать по телефону</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О каких правилах речевого этикета забыла Аня? Какие ошибки допустила</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Предложите свой вариант разговора по телефону. Разыграйте ситуацию.</a:t>
            </a:r>
          </a:p>
        </p:txBody>
      </p:sp>
      <p:sp>
        <p:nvSpPr>
          <p:cNvPr id="3" name="Номер слайда 2"/>
          <p:cNvSpPr>
            <a:spLocks noGrp="1"/>
          </p:cNvSpPr>
          <p:nvPr>
            <p:ph type="sldNum" sz="quarter" idx="12"/>
          </p:nvPr>
        </p:nvSpPr>
        <p:spPr/>
        <p:txBody>
          <a:bodyPr/>
          <a:lstStyle/>
          <a:p>
            <a:fld id="{5D38466B-DEE6-4334-8400-331435FCFD1B}" type="slidenum">
              <a:rPr lang="ru-RU" smtClean="0"/>
              <a:t>39</a:t>
            </a:fld>
            <a:endParaRPr lang="ru-RU"/>
          </a:p>
        </p:txBody>
      </p:sp>
    </p:spTree>
    <p:extLst>
      <p:ext uri="{BB962C8B-B14F-4D97-AF65-F5344CB8AC3E}">
        <p14:creationId xmlns:p14="http://schemas.microsoft.com/office/powerpoint/2010/main" val="2035803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154984"/>
          </a:xfrm>
          <a:prstGeom prst="rect">
            <a:avLst/>
          </a:prstGeom>
        </p:spPr>
        <p:txBody>
          <a:bodyPr wrap="square">
            <a:spAutoFit/>
          </a:bodyPr>
          <a:lstStyle/>
          <a:p>
            <a:pPr indent="357188" algn="ctr"/>
            <a:r>
              <a:rPr lang="ru-RU" sz="2400" b="1" dirty="0">
                <a:latin typeface="Times New Roman" panose="02020603050405020304" pitchFamily="18" charset="0"/>
                <a:cs typeface="Times New Roman" panose="02020603050405020304" pitchFamily="18" charset="0"/>
              </a:rPr>
              <a:t>Кейс-технология в образовании: общая характеристика</a:t>
            </a:r>
          </a:p>
          <a:p>
            <a:pPr indent="357188" algn="just"/>
            <a:r>
              <a:rPr lang="ru-RU" sz="2400" dirty="0">
                <a:latin typeface="Times New Roman" panose="02020603050405020304" pitchFamily="18" charset="0"/>
                <a:cs typeface="Times New Roman" panose="02020603050405020304" pitchFamily="18" charset="0"/>
              </a:rPr>
              <a:t>В основе названия рассматриваемого метода лежит латинский термин «</a:t>
            </a:r>
            <a:r>
              <a:rPr lang="ru-RU" sz="2400" dirty="0" err="1">
                <a:latin typeface="Times New Roman" panose="02020603050405020304" pitchFamily="18" charset="0"/>
                <a:cs typeface="Times New Roman" panose="02020603050405020304" pitchFamily="18" charset="0"/>
              </a:rPr>
              <a:t>casus</a:t>
            </a:r>
            <a:r>
              <a:rPr lang="ru-RU" sz="2400" dirty="0">
                <a:latin typeface="Times New Roman" panose="02020603050405020304" pitchFamily="18" charset="0"/>
                <a:cs typeface="Times New Roman" panose="02020603050405020304" pitchFamily="18" charset="0"/>
              </a:rPr>
              <a:t>». Он переводится как необычный, запутанный случай. По другой версии, это название образовано от английского </a:t>
            </a:r>
            <a:r>
              <a:rPr lang="ru-RU" sz="2400" dirty="0" err="1">
                <a:latin typeface="Times New Roman" panose="02020603050405020304" pitchFamily="18" charset="0"/>
                <a:cs typeface="Times New Roman" panose="02020603050405020304" pitchFamily="18" charset="0"/>
              </a:rPr>
              <a:t>case</a:t>
            </a:r>
            <a:r>
              <a:rPr lang="ru-RU" sz="2400" dirty="0">
                <a:latin typeface="Times New Roman" panose="02020603050405020304" pitchFamily="18" charset="0"/>
                <a:cs typeface="Times New Roman" panose="02020603050405020304" pitchFamily="18" charset="0"/>
              </a:rPr>
              <a:t> - портфель, чемоданчик. </a:t>
            </a:r>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Кейс-технология </a:t>
            </a:r>
            <a:r>
              <a:rPr lang="ru-RU" sz="2400" dirty="0">
                <a:latin typeface="Times New Roman" panose="02020603050405020304" pitchFamily="18" charset="0"/>
                <a:cs typeface="Times New Roman" panose="02020603050405020304" pitchFamily="18" charset="0"/>
              </a:rPr>
              <a:t>в образовании – это ряд определенных учебных ситуаций, которые специально разработаны на базе фактического материала для дальнейшего их разбора в рамках учебных занятий. В процессе рассмотрения этих ситуаций учащиеся осваивают командную работу, учатся анализировать, принимать оперативные управленческие решения. </a:t>
            </a:r>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Главной </a:t>
            </a:r>
            <a:r>
              <a:rPr lang="ru-RU" sz="2400" dirty="0">
                <a:latin typeface="Times New Roman" panose="02020603050405020304" pitchFamily="18" charset="0"/>
                <a:cs typeface="Times New Roman" panose="02020603050405020304" pitchFamily="18" charset="0"/>
              </a:rPr>
              <a:t>особенностью метода выступает процесс изучения прецедентов, другими словами, практических ситуаций, имевших место в прошлом.</a:t>
            </a:r>
          </a:p>
        </p:txBody>
      </p:sp>
      <p:sp>
        <p:nvSpPr>
          <p:cNvPr id="3" name="Номер слайда 2"/>
          <p:cNvSpPr>
            <a:spLocks noGrp="1"/>
          </p:cNvSpPr>
          <p:nvPr>
            <p:ph type="sldNum" sz="quarter" idx="12"/>
          </p:nvPr>
        </p:nvSpPr>
        <p:spPr/>
        <p:txBody>
          <a:bodyPr/>
          <a:lstStyle/>
          <a:p>
            <a:fld id="{5D38466B-DEE6-4334-8400-331435FCFD1B}" type="slidenum">
              <a:rPr lang="ru-RU" smtClean="0"/>
              <a:t>4</a:t>
            </a:fld>
            <a:endParaRPr lang="ru-RU"/>
          </a:p>
        </p:txBody>
      </p:sp>
    </p:spTree>
    <p:extLst>
      <p:ext uri="{BB962C8B-B14F-4D97-AF65-F5344CB8AC3E}">
        <p14:creationId xmlns:p14="http://schemas.microsoft.com/office/powerpoint/2010/main" val="1430357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524315"/>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Кейс 4. «Вежливый отказ</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Задачи: продолжать </a:t>
            </a:r>
            <a:r>
              <a:rPr lang="ru-RU" sz="2400" dirty="0">
                <a:latin typeface="Times New Roman" panose="02020603050405020304" pitchFamily="18" charset="0"/>
                <a:cs typeface="Times New Roman" panose="02020603050405020304" pitchFamily="18" charset="0"/>
              </a:rPr>
              <a:t>формирование культуры </a:t>
            </a:r>
            <a:r>
              <a:rPr lang="ru-RU" sz="2400" dirty="0" smtClean="0">
                <a:latin typeface="Times New Roman" panose="02020603050405020304" pitchFamily="18" charset="0"/>
                <a:cs typeface="Times New Roman" panose="02020603050405020304" pitchFamily="18" charset="0"/>
              </a:rPr>
              <a:t>общения; упражнять </a:t>
            </a:r>
            <a:r>
              <a:rPr lang="ru-RU" sz="2400" dirty="0">
                <a:latin typeface="Times New Roman" panose="02020603050405020304" pitchFamily="18" charset="0"/>
                <a:cs typeface="Times New Roman" panose="02020603050405020304" pitchFamily="18" charset="0"/>
              </a:rPr>
              <a:t>в использовании вариантов этикетных формул в зависимости от </a:t>
            </a:r>
            <a:r>
              <a:rPr lang="ru-RU" sz="2400" dirty="0" smtClean="0">
                <a:latin typeface="Times New Roman" panose="02020603050405020304" pitchFamily="18" charset="0"/>
                <a:cs typeface="Times New Roman" panose="02020603050405020304" pitchFamily="18" charset="0"/>
              </a:rPr>
              <a:t>ситуации; способствовать </a:t>
            </a:r>
            <a:r>
              <a:rPr lang="ru-RU" sz="2400" dirty="0">
                <a:latin typeface="Times New Roman" panose="02020603050405020304" pitchFamily="18" charset="0"/>
                <a:cs typeface="Times New Roman" panose="02020603050405020304" pitchFamily="18" charset="0"/>
              </a:rPr>
              <a:t>приобретению опыта этикетного </a:t>
            </a:r>
            <a:r>
              <a:rPr lang="ru-RU" sz="2400" dirty="0" smtClean="0">
                <a:latin typeface="Times New Roman" panose="02020603050405020304" pitchFamily="18" charset="0"/>
                <a:cs typeface="Times New Roman" panose="02020603050405020304" pitchFamily="18" charset="0"/>
              </a:rPr>
              <a:t>поведения; обогащать </a:t>
            </a:r>
            <a:r>
              <a:rPr lang="ru-RU" sz="2400" dirty="0">
                <a:latin typeface="Times New Roman" panose="02020603050405020304" pitchFamily="18" charset="0"/>
                <a:cs typeface="Times New Roman" panose="02020603050405020304" pitchFamily="18" charset="0"/>
              </a:rPr>
              <a:t>речь ребёнка словами и конструкциями, необходимыми в повседневном общении между людьми.</a:t>
            </a:r>
          </a:p>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Сегодня хороший солнечный день. Ребята договорились поиграть в футбол. Витю назначили вратарем. Мальчик радостно побежал домой чтобы переодеться, и взять мяч. Дверь ему открыла мама</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 Витя. А я тебя жду. Сходи, пожалуйста в магазин. У нас кончился хлеб. К обеду нет ни кусочка</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40</a:t>
            </a:fld>
            <a:endParaRPr lang="ru-RU"/>
          </a:p>
        </p:txBody>
      </p:sp>
    </p:spTree>
    <p:extLst>
      <p:ext uri="{BB962C8B-B14F-4D97-AF65-F5344CB8AC3E}">
        <p14:creationId xmlns:p14="http://schemas.microsoft.com/office/powerpoint/2010/main" val="3440218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2677656"/>
          </a:xfrm>
          <a:prstGeom prst="rect">
            <a:avLst/>
          </a:prstGeom>
        </p:spPr>
        <p:txBody>
          <a:bodyPr wrap="square">
            <a:spAutoFit/>
          </a:bodyPr>
          <a:lstStyle/>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Вопросы</a:t>
            </a:r>
            <a:r>
              <a:rPr lang="ru-RU" sz="2400" dirty="0" smtClean="0">
                <a:latin typeface="Times New Roman" panose="02020603050405020304" pitchFamily="18" charset="0"/>
                <a:cs typeface="Times New Roman" panose="02020603050405020304" pitchFamily="18" charset="0"/>
              </a:rPr>
              <a:t>:</a:t>
            </a:r>
          </a:p>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Как вы думаете, как поступит Витя</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Какой разговор возможен с мамой</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Что Витя скажет ребятам</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Как бы вы поступили в данной ситуации? Предложите свои варианты ответа.</a:t>
            </a:r>
          </a:p>
        </p:txBody>
      </p:sp>
      <p:sp>
        <p:nvSpPr>
          <p:cNvPr id="3" name="Номер слайда 2"/>
          <p:cNvSpPr>
            <a:spLocks noGrp="1"/>
          </p:cNvSpPr>
          <p:nvPr>
            <p:ph type="sldNum" sz="quarter" idx="12"/>
          </p:nvPr>
        </p:nvSpPr>
        <p:spPr/>
        <p:txBody>
          <a:bodyPr/>
          <a:lstStyle/>
          <a:p>
            <a:fld id="{5D38466B-DEE6-4334-8400-331435FCFD1B}" type="slidenum">
              <a:rPr lang="ru-RU" smtClean="0"/>
              <a:t>41</a:t>
            </a:fld>
            <a:endParaRPr lang="ru-RU"/>
          </a:p>
        </p:txBody>
      </p:sp>
    </p:spTree>
    <p:extLst>
      <p:ext uri="{BB962C8B-B14F-4D97-AF65-F5344CB8AC3E}">
        <p14:creationId xmlns:p14="http://schemas.microsoft.com/office/powerpoint/2010/main" val="3105876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524315"/>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Кейс 5. «Просьба</a:t>
            </a:r>
            <a:r>
              <a:rPr lang="ru-RU" sz="2400" b="1"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Задачи: развивать </a:t>
            </a:r>
            <a:r>
              <a:rPr lang="ru-RU" sz="2400" dirty="0">
                <a:latin typeface="Times New Roman" panose="02020603050405020304" pitchFamily="18" charset="0"/>
                <a:cs typeface="Times New Roman" panose="02020603050405020304" pitchFamily="18" charset="0"/>
              </a:rPr>
              <a:t>умение соблюдать нормы употребления слов, говорить так, чтобы обеспечить себе благоприятное понимание со стороны </a:t>
            </a:r>
            <a:r>
              <a:rPr lang="ru-RU" sz="2400" dirty="0" smtClean="0">
                <a:latin typeface="Times New Roman" panose="02020603050405020304" pitchFamily="18" charset="0"/>
                <a:cs typeface="Times New Roman" panose="02020603050405020304" pitchFamily="18" charset="0"/>
              </a:rPr>
              <a:t>собеседника; воспитывать </a:t>
            </a:r>
            <a:r>
              <a:rPr lang="ru-RU" sz="2400" dirty="0">
                <a:latin typeface="Times New Roman" panose="02020603050405020304" pitchFamily="18" charset="0"/>
                <a:cs typeface="Times New Roman" panose="02020603050405020304" pitchFamily="18" charset="0"/>
              </a:rPr>
              <a:t>потребность использования речевых формул в повседневной </a:t>
            </a:r>
            <a:r>
              <a:rPr lang="ru-RU" sz="2400" dirty="0" smtClean="0">
                <a:latin typeface="Times New Roman" panose="02020603050405020304" pitchFamily="18" charset="0"/>
                <a:cs typeface="Times New Roman" panose="02020603050405020304" pitchFamily="18" charset="0"/>
              </a:rPr>
              <a:t>жизни; упражнять </a:t>
            </a:r>
            <a:r>
              <a:rPr lang="ru-RU" sz="2400" dirty="0">
                <a:latin typeface="Times New Roman" panose="02020603050405020304" pitchFamily="18" charset="0"/>
                <a:cs typeface="Times New Roman" panose="02020603050405020304" pitchFamily="18" charset="0"/>
              </a:rPr>
              <a:t>в использовании этикетных формул в зависимости от ситуации.</a:t>
            </a:r>
          </a:p>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i="1" dirty="0" smtClean="0">
                <a:latin typeface="Times New Roman" panose="02020603050405020304" pitchFamily="18" charset="0"/>
                <a:cs typeface="Times New Roman" panose="02020603050405020304" pitchFamily="18" charset="0"/>
              </a:rPr>
              <a:t>У </a:t>
            </a:r>
            <a:r>
              <a:rPr lang="ru-RU" sz="2400" i="1" dirty="0">
                <a:latin typeface="Times New Roman" panose="02020603050405020304" pitchFamily="18" charset="0"/>
                <a:cs typeface="Times New Roman" panose="02020603050405020304" pitchFamily="18" charset="0"/>
              </a:rPr>
              <a:t>Сережи сломался велосипед. Как обидно? А ведь он договорился с ребятами завтра покататься на школьном стадионе. Что делать? «Надо просить папу», - подумал Сережа и побежал домой</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Папа только что вернулся с работы</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 Пап, привет! Отремонтируй мне велик, хорошо? – крикнул Сережа, поставил велосипед и опять убежал на улицу</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42</a:t>
            </a:fld>
            <a:endParaRPr lang="ru-RU"/>
          </a:p>
        </p:txBody>
      </p:sp>
    </p:spTree>
    <p:extLst>
      <p:ext uri="{BB962C8B-B14F-4D97-AF65-F5344CB8AC3E}">
        <p14:creationId xmlns:p14="http://schemas.microsoft.com/office/powerpoint/2010/main" val="1906547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3046988"/>
          </a:xfrm>
          <a:prstGeom prst="rect">
            <a:avLst/>
          </a:prstGeom>
        </p:spPr>
        <p:txBody>
          <a:bodyPr wrap="square">
            <a:spAutoFit/>
          </a:bodyPr>
          <a:lstStyle/>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Вопросы</a:t>
            </a:r>
            <a:r>
              <a:rPr lang="ru-RU" sz="2400" dirty="0" smtClean="0">
                <a:latin typeface="Times New Roman" panose="02020603050405020304" pitchFamily="18" charset="0"/>
                <a:cs typeface="Times New Roman" panose="02020603050405020304" pitchFamily="18" charset="0"/>
              </a:rPr>
              <a:t>:</a:t>
            </a:r>
          </a:p>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Как думаете, поможет ли папа Сереже? Почему</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Вежливо ли обратился Сережа к папе? Какие ошибки он допустил</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Какие формы речевого этикета не использовал Сережа в своей просьбе</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Как бы вы поступили в данной ситуации? Предложите свои варианты разговора с папой.</a:t>
            </a:r>
          </a:p>
        </p:txBody>
      </p:sp>
      <p:sp>
        <p:nvSpPr>
          <p:cNvPr id="3" name="Номер слайда 2"/>
          <p:cNvSpPr>
            <a:spLocks noGrp="1"/>
          </p:cNvSpPr>
          <p:nvPr>
            <p:ph type="sldNum" sz="quarter" idx="12"/>
          </p:nvPr>
        </p:nvSpPr>
        <p:spPr/>
        <p:txBody>
          <a:bodyPr/>
          <a:lstStyle/>
          <a:p>
            <a:fld id="{5D38466B-DEE6-4334-8400-331435FCFD1B}" type="slidenum">
              <a:rPr lang="ru-RU" smtClean="0"/>
              <a:t>43</a:t>
            </a:fld>
            <a:endParaRPr lang="ru-RU"/>
          </a:p>
        </p:txBody>
      </p:sp>
    </p:spTree>
    <p:extLst>
      <p:ext uri="{BB962C8B-B14F-4D97-AF65-F5344CB8AC3E}">
        <p14:creationId xmlns:p14="http://schemas.microsoft.com/office/powerpoint/2010/main" val="36083618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262979"/>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Кейс 6. «Прощение</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Задачи: развивать </a:t>
            </a:r>
            <a:r>
              <a:rPr lang="ru-RU" sz="2400" dirty="0">
                <a:latin typeface="Times New Roman" panose="02020603050405020304" pitchFamily="18" charset="0"/>
                <a:cs typeface="Times New Roman" panose="02020603050405020304" pitchFamily="18" charset="0"/>
              </a:rPr>
              <a:t>умение соблюдать нормы употребления слов, говорить так, чтобы обеспечить себе благоприятное понимание со стороны </a:t>
            </a:r>
            <a:r>
              <a:rPr lang="ru-RU" sz="2400" dirty="0" smtClean="0">
                <a:latin typeface="Times New Roman" panose="02020603050405020304" pitchFamily="18" charset="0"/>
                <a:cs typeface="Times New Roman" panose="02020603050405020304" pitchFamily="18" charset="0"/>
              </a:rPr>
              <a:t>собеседника; воспитывать </a:t>
            </a:r>
            <a:r>
              <a:rPr lang="ru-RU" sz="2400" dirty="0">
                <a:latin typeface="Times New Roman" panose="02020603050405020304" pitchFamily="18" charset="0"/>
                <a:cs typeface="Times New Roman" panose="02020603050405020304" pitchFamily="18" charset="0"/>
              </a:rPr>
              <a:t>потребность использования речевых формул в повседневной жизни;</a:t>
            </a:r>
          </a:p>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Весь вечер Оля рисовала картину. Она очень старалась, потому что хотела подарить рисунок маме. Закончив работу, Оля оставила работу на столе, чтобы окончательно высохли краски. В этот момент в комнату вбежал Андрей</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 Привет, Оль! – громко сказал он и бросил на стол школьный ранец</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 Там же мой рисунок! – крикнула Оля и бросилась к столу</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 Этот, </a:t>
            </a:r>
            <a:r>
              <a:rPr lang="ru-RU" sz="2400" i="1" dirty="0" err="1">
                <a:latin typeface="Times New Roman" panose="02020603050405020304" pitchFamily="18" charset="0"/>
                <a:cs typeface="Times New Roman" panose="02020603050405020304" pitchFamily="18" charset="0"/>
              </a:rPr>
              <a:t>что-ли</a:t>
            </a:r>
            <a:r>
              <a:rPr lang="ru-RU" sz="2400" i="1" dirty="0">
                <a:latin typeface="Times New Roman" panose="02020603050405020304" pitchFamily="18" charset="0"/>
                <a:cs typeface="Times New Roman" panose="02020603050405020304" pitchFamily="18" charset="0"/>
              </a:rPr>
              <a:t>? – спросил Андрей и дернул за уголок бумаги, который виднелся из-под ранца. Уголок оторвался</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 </a:t>
            </a:r>
            <a:r>
              <a:rPr lang="ru-RU" sz="2400" i="1" dirty="0" smtClean="0">
                <a:latin typeface="Times New Roman" panose="02020603050405020304" pitchFamily="18" charset="0"/>
                <a:cs typeface="Times New Roman" panose="02020603050405020304" pitchFamily="18" charset="0"/>
              </a:rPr>
              <a:t>Что </a:t>
            </a:r>
            <a:r>
              <a:rPr lang="ru-RU" sz="2400" i="1" dirty="0">
                <a:latin typeface="Times New Roman" panose="02020603050405020304" pitchFamily="18" charset="0"/>
                <a:cs typeface="Times New Roman" panose="02020603050405020304" pitchFamily="18" charset="0"/>
              </a:rPr>
              <a:t>ты наделал! – дрожащим голосом спросила Оля и убрала ранец со стола</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Она прижала остатки рисунка к себе, а из ее глаз брызнули слезы</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44</a:t>
            </a:fld>
            <a:endParaRPr lang="ru-RU"/>
          </a:p>
        </p:txBody>
      </p:sp>
    </p:spTree>
    <p:extLst>
      <p:ext uri="{BB962C8B-B14F-4D97-AF65-F5344CB8AC3E}">
        <p14:creationId xmlns:p14="http://schemas.microsoft.com/office/powerpoint/2010/main" val="25231606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2308324"/>
          </a:xfrm>
          <a:prstGeom prst="rect">
            <a:avLst/>
          </a:prstGeom>
        </p:spPr>
        <p:txBody>
          <a:bodyPr wrap="square">
            <a:spAutoFit/>
          </a:bodyPr>
          <a:lstStyle/>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Вопросы</a:t>
            </a:r>
            <a:r>
              <a:rPr lang="ru-RU" sz="2400" dirty="0" smtClean="0">
                <a:latin typeface="Times New Roman" panose="02020603050405020304" pitchFamily="18" charset="0"/>
                <a:cs typeface="Times New Roman" panose="02020603050405020304" pitchFamily="18" charset="0"/>
              </a:rPr>
              <a:t>:</a:t>
            </a:r>
          </a:p>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Как Андрей объяснит ситуацию сестре? </a:t>
            </a:r>
            <a:r>
              <a:rPr lang="ru-RU" sz="2400" dirty="0" smtClean="0">
                <a:latin typeface="Times New Roman" panose="02020603050405020304" pitchFamily="18" charset="0"/>
                <a:cs typeface="Times New Roman" panose="02020603050405020304" pitchFamily="18" charset="0"/>
              </a:rPr>
              <a:t>Как </a:t>
            </a:r>
            <a:r>
              <a:rPr lang="ru-RU" sz="2400" dirty="0">
                <a:latin typeface="Times New Roman" panose="02020603050405020304" pitchFamily="18" charset="0"/>
                <a:cs typeface="Times New Roman" panose="02020603050405020304" pitchFamily="18" charset="0"/>
              </a:rPr>
              <a:t>он успокоит Олю</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Какие слова надо использовать, чтобы извиниться</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Как бы вы поступили в данной ситуации?</a:t>
            </a:r>
          </a:p>
        </p:txBody>
      </p:sp>
      <p:sp>
        <p:nvSpPr>
          <p:cNvPr id="3" name="Номер слайда 2"/>
          <p:cNvSpPr>
            <a:spLocks noGrp="1"/>
          </p:cNvSpPr>
          <p:nvPr>
            <p:ph type="sldNum" sz="quarter" idx="12"/>
          </p:nvPr>
        </p:nvSpPr>
        <p:spPr/>
        <p:txBody>
          <a:bodyPr/>
          <a:lstStyle/>
          <a:p>
            <a:fld id="{5D38466B-DEE6-4334-8400-331435FCFD1B}" type="slidenum">
              <a:rPr lang="ru-RU" smtClean="0"/>
              <a:t>45</a:t>
            </a:fld>
            <a:endParaRPr lang="ru-RU"/>
          </a:p>
        </p:txBody>
      </p:sp>
    </p:spTree>
    <p:extLst>
      <p:ext uri="{BB962C8B-B14F-4D97-AF65-F5344CB8AC3E}">
        <p14:creationId xmlns:p14="http://schemas.microsoft.com/office/powerpoint/2010/main" val="9075317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893647"/>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Кейс 7 </a:t>
            </a:r>
            <a:r>
              <a:rPr lang="ru-RU" sz="2400" b="1" dirty="0">
                <a:latin typeface="Times New Roman" panose="02020603050405020304" pitchFamily="18" charset="0"/>
                <a:cs typeface="Times New Roman" panose="02020603050405020304" pitchFamily="18" charset="0"/>
              </a:rPr>
              <a:t>“ Поведение в общественном транспорте“</a:t>
            </a:r>
          </a:p>
          <a:p>
            <a:pPr indent="357188" algn="just"/>
            <a:r>
              <a:rPr lang="ru-RU" sz="2400" dirty="0" smtClean="0">
                <a:latin typeface="Times New Roman" panose="02020603050405020304" pitchFamily="18" charset="0"/>
                <a:cs typeface="Times New Roman" panose="02020603050405020304" pitchFamily="18" charset="0"/>
              </a:rPr>
              <a:t>Задачи: </a:t>
            </a:r>
            <a:r>
              <a:rPr lang="ru-RU" sz="2400" dirty="0">
                <a:latin typeface="Times New Roman" panose="02020603050405020304" pitchFamily="18" charset="0"/>
                <a:cs typeface="Times New Roman" panose="02020603050405020304" pitchFamily="18" charset="0"/>
              </a:rPr>
              <a:t>показать ребенку, как принято вести себя в общественном транспорте, научить его вежливо уступать место </a:t>
            </a:r>
            <a:r>
              <a:rPr lang="ru-RU" sz="2400" dirty="0" smtClean="0">
                <a:latin typeface="Times New Roman" panose="02020603050405020304" pitchFamily="18" charset="0"/>
                <a:cs typeface="Times New Roman" panose="02020603050405020304" pitchFamily="18" charset="0"/>
              </a:rPr>
              <a:t>старшим</a:t>
            </a:r>
            <a:r>
              <a:rPr lang="ru-RU" sz="2400" dirty="0">
                <a:latin typeface="Times New Roman" panose="02020603050405020304" pitchFamily="18" charset="0"/>
                <a:cs typeface="Times New Roman" panose="02020603050405020304" pitchFamily="18" charset="0"/>
              </a:rPr>
              <a:t>.</a:t>
            </a:r>
            <a:endParaRPr lang="ru-RU" sz="2400" dirty="0" smtClean="0">
              <a:latin typeface="Times New Roman" panose="02020603050405020304" pitchFamily="18" charset="0"/>
              <a:cs typeface="Times New Roman" panose="02020603050405020304" pitchFamily="18" charset="0"/>
            </a:endParaRPr>
          </a:p>
          <a:p>
            <a:pPr indent="357188" algn="just"/>
            <a:endParaRPr lang="ru-RU" sz="2400" dirty="0" smtClean="0">
              <a:latin typeface="Times New Roman" panose="02020603050405020304" pitchFamily="18" charset="0"/>
              <a:cs typeface="Times New Roman" panose="02020603050405020304" pitchFamily="18" charset="0"/>
            </a:endParaRPr>
          </a:p>
          <a:p>
            <a:pPr indent="357188" algn="just"/>
            <a:r>
              <a:rPr lang="ru-RU" sz="2400" i="1" dirty="0" smtClean="0">
                <a:latin typeface="Times New Roman" panose="02020603050405020304" pitchFamily="18" charset="0"/>
                <a:cs typeface="Times New Roman" panose="02020603050405020304" pitchFamily="18" charset="0"/>
              </a:rPr>
              <a:t>Садитесь</a:t>
            </a:r>
            <a:r>
              <a:rPr lang="ru-RU" sz="2400" i="1" dirty="0">
                <a:latin typeface="Times New Roman" panose="02020603050405020304" pitchFamily="18" charset="0"/>
                <a:cs typeface="Times New Roman" panose="02020603050405020304" pitchFamily="18" charset="0"/>
              </a:rPr>
              <a:t>, пожалуйста!</a:t>
            </a:r>
          </a:p>
          <a:p>
            <a:pPr indent="357188" algn="just"/>
            <a:r>
              <a:rPr lang="ru-RU" sz="2400" i="1" dirty="0">
                <a:latin typeface="Times New Roman" panose="02020603050405020304" pitchFamily="18" charset="0"/>
                <a:cs typeface="Times New Roman" panose="02020603050405020304" pitchFamily="18" charset="0"/>
              </a:rPr>
              <a:t>Мама, Нюша, и Федя отправились в гости к Нине Михайловне. Мама сказала:</a:t>
            </a:r>
          </a:p>
          <a:p>
            <a:pPr indent="357188" algn="just"/>
            <a:r>
              <a:rPr lang="ru-RU" sz="2400" i="1" dirty="0">
                <a:latin typeface="Times New Roman" panose="02020603050405020304" pitchFamily="18" charset="0"/>
                <a:cs typeface="Times New Roman" panose="02020603050405020304" pitchFamily="18" charset="0"/>
              </a:rPr>
              <a:t>- Мы проедем автобусом три остановки. Садитесь, дети.</a:t>
            </a:r>
          </a:p>
          <a:p>
            <a:pPr indent="357188" algn="just"/>
            <a:r>
              <a:rPr lang="ru-RU" sz="2400" i="1" dirty="0">
                <a:latin typeface="Times New Roman" panose="02020603050405020304" pitchFamily="18" charset="0"/>
                <a:cs typeface="Times New Roman" panose="02020603050405020304" pitchFamily="18" charset="0"/>
              </a:rPr>
              <a:t>Нюша села у окна, Федя – рядом с ней.</a:t>
            </a:r>
          </a:p>
          <a:p>
            <a:pPr indent="357188" algn="just"/>
            <a:r>
              <a:rPr lang="ru-RU" sz="2400" i="1" dirty="0">
                <a:latin typeface="Times New Roman" panose="02020603050405020304" pitchFamily="18" charset="0"/>
                <a:cs typeface="Times New Roman" panose="02020603050405020304" pitchFamily="18" charset="0"/>
              </a:rPr>
              <a:t>- Нюша! – закричал Федя на весь автобус. –</a:t>
            </a:r>
          </a:p>
          <a:p>
            <a:pPr indent="357188" algn="just"/>
            <a:r>
              <a:rPr lang="ru-RU" sz="2400" i="1" dirty="0">
                <a:latin typeface="Times New Roman" panose="02020603050405020304" pitchFamily="18" charset="0"/>
                <a:cs typeface="Times New Roman" panose="02020603050405020304" pitchFamily="18" charset="0"/>
              </a:rPr>
              <a:t>Ты заслоняешь все окно. Ничего не видно!</a:t>
            </a:r>
          </a:p>
          <a:p>
            <a:pPr indent="357188" algn="just"/>
            <a:r>
              <a:rPr lang="ru-RU" sz="2400" i="1" dirty="0">
                <a:latin typeface="Times New Roman" panose="02020603050405020304" pitchFamily="18" charset="0"/>
                <a:cs typeface="Times New Roman" panose="02020603050405020304" pitchFamily="18" charset="0"/>
              </a:rPr>
              <a:t>Он вскочил на сиденье и, стоя на коленях, стал смотреть в окно.</a:t>
            </a:r>
          </a:p>
          <a:p>
            <a:pPr indent="357188" algn="just"/>
            <a:r>
              <a:rPr lang="ru-RU" sz="2400" i="1" dirty="0">
                <a:latin typeface="Times New Roman" panose="02020603050405020304" pitchFamily="18" charset="0"/>
                <a:cs typeface="Times New Roman" panose="02020603050405020304" pitchFamily="18" charset="0"/>
              </a:rPr>
              <a:t>- Мальчик, - сказала женщина, которая стояла рядом, - если тебе не трудно, уступи, пожалуйста, место</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46</a:t>
            </a:fld>
            <a:endParaRPr lang="ru-RU"/>
          </a:p>
        </p:txBody>
      </p:sp>
    </p:spTree>
    <p:extLst>
      <p:ext uri="{BB962C8B-B14F-4D97-AF65-F5344CB8AC3E}">
        <p14:creationId xmlns:p14="http://schemas.microsoft.com/office/powerpoint/2010/main" val="34712972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262979"/>
          </a:xfrm>
          <a:prstGeom prst="rect">
            <a:avLst/>
          </a:prstGeom>
        </p:spPr>
        <p:txBody>
          <a:bodyPr wrap="square">
            <a:spAutoFit/>
          </a:bodyPr>
          <a:lstStyle/>
          <a:p>
            <a:pPr indent="357188" algn="just"/>
            <a:r>
              <a:rPr lang="ru-RU" sz="2400" i="1" dirty="0" smtClean="0">
                <a:latin typeface="Times New Roman" panose="02020603050405020304" pitchFamily="18" charset="0"/>
                <a:cs typeface="Times New Roman" panose="02020603050405020304" pitchFamily="18" charset="0"/>
              </a:rPr>
              <a:t>Федя </a:t>
            </a:r>
            <a:r>
              <a:rPr lang="ru-RU" sz="2400" i="1" dirty="0">
                <a:latin typeface="Times New Roman" panose="02020603050405020304" pitchFamily="18" charset="0"/>
                <a:cs typeface="Times New Roman" panose="02020603050405020304" pitchFamily="18" charset="0"/>
              </a:rPr>
              <a:t>смутился:</a:t>
            </a:r>
          </a:p>
          <a:p>
            <a:pPr indent="357188" algn="just"/>
            <a:r>
              <a:rPr lang="ru-RU" sz="2400" i="1" dirty="0">
                <a:latin typeface="Times New Roman" panose="02020603050405020304" pitchFamily="18" charset="0"/>
                <a:cs typeface="Times New Roman" panose="02020603050405020304" pitchFamily="18" charset="0"/>
              </a:rPr>
              <a:t>- Садитесь, пожалуйста. Извините, я не заметил, что вы стоите.</a:t>
            </a:r>
          </a:p>
          <a:p>
            <a:pPr indent="357188" algn="just"/>
            <a:r>
              <a:rPr lang="ru-RU" sz="2400" i="1" dirty="0">
                <a:latin typeface="Times New Roman" panose="02020603050405020304" pitchFamily="18" charset="0"/>
                <a:cs typeface="Times New Roman" panose="02020603050405020304" pitchFamily="18" charset="0"/>
              </a:rPr>
              <a:t>- Спасибо, мальчик.</a:t>
            </a:r>
          </a:p>
          <a:p>
            <a:pPr indent="357188" algn="just"/>
            <a:r>
              <a:rPr lang="ru-RU" sz="2400" i="1" dirty="0">
                <a:latin typeface="Times New Roman" panose="02020603050405020304" pitchFamily="18" charset="0"/>
                <a:cs typeface="Times New Roman" panose="02020603050405020304" pitchFamily="18" charset="0"/>
              </a:rPr>
              <a:t>- Пожалуйста, не стоит благодарности</a:t>
            </a:r>
            <a:r>
              <a:rPr lang="ru-RU" sz="2400" i="1" dirty="0" smtClean="0">
                <a:latin typeface="Times New Roman" panose="02020603050405020304" pitchFamily="18" charset="0"/>
                <a:cs typeface="Times New Roman" panose="02020603050405020304" pitchFamily="18" charset="0"/>
              </a:rPr>
              <a:t>.</a:t>
            </a:r>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Вопросы:</a:t>
            </a:r>
            <a:endParaRPr lang="ru-RU"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Как </a:t>
            </a:r>
            <a:r>
              <a:rPr lang="ru-RU" sz="2400" dirty="0">
                <a:latin typeface="Times New Roman" panose="02020603050405020304" pitchFamily="18" charset="0"/>
                <a:cs typeface="Times New Roman" panose="02020603050405020304" pitchFamily="18" charset="0"/>
              </a:rPr>
              <a:t>вы думаете, правильно ли вел себя в автобусе Федя? (Сначала нет, потому что громко, на весь автобус, разговаривал. Кроме того, он не сидел на сиденье, а стоял на коленях. Он не обратил внимание на то, что рядом стояла женщина.)</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Но </a:t>
            </a:r>
            <a:r>
              <a:rPr lang="ru-RU" sz="2400" dirty="0">
                <a:latin typeface="Times New Roman" panose="02020603050405020304" pitchFamily="18" charset="0"/>
                <a:cs typeface="Times New Roman" panose="02020603050405020304" pitchFamily="18" charset="0"/>
              </a:rPr>
              <a:t>потом Федя понял свою ошибку. Можно ли сказать, что он поступил, как вежливый мальчик? Объясните.</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А </a:t>
            </a:r>
            <a:r>
              <a:rPr lang="ru-RU" sz="2400" dirty="0">
                <a:latin typeface="Times New Roman" panose="02020603050405020304" pitchFamily="18" charset="0"/>
                <a:cs typeface="Times New Roman" panose="02020603050405020304" pitchFamily="18" charset="0"/>
              </a:rPr>
              <a:t>вежливой ли была женщина, которой он уступил место? Повторите их разговор.</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А </a:t>
            </a:r>
            <a:r>
              <a:rPr lang="ru-RU" sz="2400" dirty="0">
                <a:latin typeface="Times New Roman" panose="02020603050405020304" pitchFamily="18" charset="0"/>
                <a:cs typeface="Times New Roman" panose="02020603050405020304" pitchFamily="18" charset="0"/>
              </a:rPr>
              <a:t>вы уступаете место пожилым людям? Какие слова вы при этом говорите? Никогда не забывайте: к старшим нужно относиться с уважением.</a:t>
            </a:r>
          </a:p>
        </p:txBody>
      </p:sp>
      <p:sp>
        <p:nvSpPr>
          <p:cNvPr id="3" name="Номер слайда 2"/>
          <p:cNvSpPr>
            <a:spLocks noGrp="1"/>
          </p:cNvSpPr>
          <p:nvPr>
            <p:ph type="sldNum" sz="quarter" idx="12"/>
          </p:nvPr>
        </p:nvSpPr>
        <p:spPr/>
        <p:txBody>
          <a:bodyPr/>
          <a:lstStyle/>
          <a:p>
            <a:fld id="{5D38466B-DEE6-4334-8400-331435FCFD1B}" type="slidenum">
              <a:rPr lang="ru-RU" smtClean="0"/>
              <a:t>47</a:t>
            </a:fld>
            <a:endParaRPr lang="ru-RU"/>
          </a:p>
        </p:txBody>
      </p:sp>
    </p:spTree>
    <p:extLst>
      <p:ext uri="{BB962C8B-B14F-4D97-AF65-F5344CB8AC3E}">
        <p14:creationId xmlns:p14="http://schemas.microsoft.com/office/powerpoint/2010/main" val="3497109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3785652"/>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Кейс </a:t>
            </a:r>
            <a:r>
              <a:rPr lang="ru-RU" sz="2400" b="1" dirty="0" smtClean="0">
                <a:latin typeface="Times New Roman" panose="02020603050405020304" pitchFamily="18" charset="0"/>
                <a:cs typeface="Times New Roman" panose="02020603050405020304" pitchFamily="18" charset="0"/>
              </a:rPr>
              <a:t>8 </a:t>
            </a:r>
            <a:r>
              <a:rPr lang="ru-RU" sz="2400" b="1"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Разговор </a:t>
            </a:r>
            <a:r>
              <a:rPr lang="ru-RU" sz="2400" b="1" dirty="0">
                <a:latin typeface="Times New Roman" panose="02020603050405020304" pitchFamily="18" charset="0"/>
                <a:cs typeface="Times New Roman" panose="02020603050405020304" pitchFamily="18" charset="0"/>
              </a:rPr>
              <a:t>в общественном транспорте“</a:t>
            </a:r>
          </a:p>
          <a:p>
            <a:pPr indent="357188" algn="just"/>
            <a:r>
              <a:rPr lang="ru-RU" sz="2400" dirty="0">
                <a:latin typeface="Times New Roman" panose="02020603050405020304" pitchFamily="18" charset="0"/>
                <a:cs typeface="Times New Roman" panose="02020603050405020304" pitchFamily="18" charset="0"/>
              </a:rPr>
              <a:t>Задачи: </a:t>
            </a:r>
            <a:r>
              <a:rPr lang="ru-RU" sz="2400" dirty="0" smtClean="0">
                <a:latin typeface="Times New Roman" panose="02020603050405020304" pitchFamily="18" charset="0"/>
                <a:cs typeface="Times New Roman" panose="02020603050405020304" pitchFamily="18" charset="0"/>
              </a:rPr>
              <a:t>обучить </a:t>
            </a:r>
            <a:r>
              <a:rPr lang="ru-RU" sz="2400" dirty="0">
                <a:latin typeface="Times New Roman" panose="02020603050405020304" pitchFamily="18" charset="0"/>
                <a:cs typeface="Times New Roman" panose="02020603050405020304" pitchFamily="18" charset="0"/>
              </a:rPr>
              <a:t>несложным правилам оплаты проезда.</a:t>
            </a:r>
          </a:p>
          <a:p>
            <a:pPr indent="357188" algn="just"/>
            <a:endParaRPr lang="ru-RU" sz="2400" dirty="0" smtClean="0">
              <a:latin typeface="Times New Roman" panose="02020603050405020304" pitchFamily="18" charset="0"/>
              <a:cs typeface="Times New Roman" panose="02020603050405020304" pitchFamily="18" charset="0"/>
            </a:endParaRPr>
          </a:p>
          <a:p>
            <a:pPr indent="357188" algn="just"/>
            <a:r>
              <a:rPr lang="ru-RU" sz="2400" i="1" dirty="0" smtClean="0">
                <a:latin typeface="Times New Roman" panose="02020603050405020304" pitchFamily="18" charset="0"/>
                <a:cs typeface="Times New Roman" panose="02020603050405020304" pitchFamily="18" charset="0"/>
              </a:rPr>
              <a:t>Передайте</a:t>
            </a:r>
            <a:r>
              <a:rPr lang="ru-RU" sz="2400" i="1" dirty="0">
                <a:latin typeface="Times New Roman" panose="02020603050405020304" pitchFamily="18" charset="0"/>
                <a:cs typeface="Times New Roman" panose="02020603050405020304" pitchFamily="18" charset="0"/>
              </a:rPr>
              <a:t>, пожалуйста, на абонемент…</a:t>
            </a:r>
          </a:p>
          <a:p>
            <a:pPr indent="357188" algn="just"/>
            <a:r>
              <a:rPr lang="ru-RU" sz="2400" i="1" dirty="0">
                <a:latin typeface="Times New Roman" panose="02020603050405020304" pitchFamily="18" charset="0"/>
                <a:cs typeface="Times New Roman" panose="02020603050405020304" pitchFamily="18" charset="0"/>
              </a:rPr>
              <a:t>Федя спокойно стоял, держась за спинку сиденья. И тут его попросили:</a:t>
            </a:r>
          </a:p>
          <a:p>
            <a:pPr indent="357188" algn="just"/>
            <a:r>
              <a:rPr lang="ru-RU" sz="2400" i="1" dirty="0">
                <a:latin typeface="Times New Roman" panose="02020603050405020304" pitchFamily="18" charset="0"/>
                <a:cs typeface="Times New Roman" panose="02020603050405020304" pitchFamily="18" charset="0"/>
              </a:rPr>
              <a:t>- Передай, пожалуйста, деньги на абонементы (талоны).</a:t>
            </a:r>
          </a:p>
          <a:p>
            <a:pPr indent="357188" algn="just"/>
            <a:r>
              <a:rPr lang="ru-RU" sz="2400" i="1" dirty="0">
                <a:latin typeface="Times New Roman" panose="02020603050405020304" pitchFamily="18" charset="0"/>
                <a:cs typeface="Times New Roman" panose="02020603050405020304" pitchFamily="18" charset="0"/>
              </a:rPr>
              <a:t>Федя растерялся…</a:t>
            </a:r>
          </a:p>
          <a:p>
            <a:pPr indent="357188" algn="just"/>
            <a:r>
              <a:rPr lang="ru-RU" sz="2400" i="1" dirty="0">
                <a:latin typeface="Times New Roman" panose="02020603050405020304" pitchFamily="18" charset="0"/>
                <a:cs typeface="Times New Roman" panose="02020603050405020304" pitchFamily="18" charset="0"/>
              </a:rPr>
              <a:t>- Девочка, - обратилась к Нюше старушка. –</a:t>
            </a:r>
          </a:p>
          <a:p>
            <a:pPr indent="357188" algn="just"/>
            <a:r>
              <a:rPr lang="ru-RU" sz="2400" i="1" dirty="0">
                <a:latin typeface="Times New Roman" panose="02020603050405020304" pitchFamily="18" charset="0"/>
                <a:cs typeface="Times New Roman" panose="02020603050405020304" pitchFamily="18" charset="0"/>
              </a:rPr>
              <a:t>Закомпостируй, пожалуйста, абонемент.</a:t>
            </a:r>
          </a:p>
          <a:p>
            <a:pPr indent="357188" algn="just"/>
            <a:r>
              <a:rPr lang="ru-RU" sz="2400" i="1" dirty="0">
                <a:latin typeface="Times New Roman" panose="02020603050405020304" pitchFamily="18" charset="0"/>
                <a:cs typeface="Times New Roman" panose="02020603050405020304" pitchFamily="18" charset="0"/>
              </a:rPr>
              <a:t>- Простите, пожалуйста, - ответила Нюша, - я не знаю, что нужно сделать</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48</a:t>
            </a:fld>
            <a:endParaRPr lang="ru-RU"/>
          </a:p>
        </p:txBody>
      </p:sp>
    </p:spTree>
    <p:extLst>
      <p:ext uri="{BB962C8B-B14F-4D97-AF65-F5344CB8AC3E}">
        <p14:creationId xmlns:p14="http://schemas.microsoft.com/office/powerpoint/2010/main" val="42126559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3416320"/>
          </a:xfrm>
          <a:prstGeom prst="rect">
            <a:avLst/>
          </a:prstGeom>
        </p:spPr>
        <p:txBody>
          <a:bodyPr wrap="square">
            <a:spAutoFit/>
          </a:bodyPr>
          <a:lstStyle/>
          <a:p>
            <a:pPr indent="357188" algn="just"/>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Вопросы:</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А </a:t>
            </a:r>
            <a:r>
              <a:rPr lang="ru-RU" sz="2400" dirty="0">
                <a:latin typeface="Times New Roman" panose="02020603050405020304" pitchFamily="18" charset="0"/>
                <a:cs typeface="Times New Roman" panose="02020603050405020304" pitchFamily="18" charset="0"/>
              </a:rPr>
              <a:t>вы знаете, что нужно сделать, когда пассажир просит передать деньги на абонементы? Научите Федю, как следует вести себя в таком случае и что нужно сказать в ответ на просьбу.</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А </a:t>
            </a:r>
            <a:r>
              <a:rPr lang="ru-RU" sz="2400" dirty="0">
                <a:latin typeface="Times New Roman" panose="02020603050405020304" pitchFamily="18" charset="0"/>
                <a:cs typeface="Times New Roman" panose="02020603050405020304" pitchFamily="18" charset="0"/>
              </a:rPr>
              <a:t>вы знаете, как закомпостировать абонемент? Что означает слово “закомпостировать“?</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Как </a:t>
            </a:r>
            <a:r>
              <a:rPr lang="ru-RU" sz="2400" dirty="0">
                <a:latin typeface="Times New Roman" panose="02020603050405020304" pitchFamily="18" charset="0"/>
                <a:cs typeface="Times New Roman" panose="02020603050405020304" pitchFamily="18" charset="0"/>
              </a:rPr>
              <a:t>вы будете вести себя, если пассажир обратится к вам с просьбой закомпостировать абонемент?</a:t>
            </a:r>
          </a:p>
        </p:txBody>
      </p:sp>
      <p:sp>
        <p:nvSpPr>
          <p:cNvPr id="3" name="Номер слайда 2"/>
          <p:cNvSpPr>
            <a:spLocks noGrp="1"/>
          </p:cNvSpPr>
          <p:nvPr>
            <p:ph type="sldNum" sz="quarter" idx="12"/>
          </p:nvPr>
        </p:nvSpPr>
        <p:spPr/>
        <p:txBody>
          <a:bodyPr/>
          <a:lstStyle/>
          <a:p>
            <a:fld id="{5D38466B-DEE6-4334-8400-331435FCFD1B}" type="slidenum">
              <a:rPr lang="ru-RU" smtClean="0"/>
              <a:t>49</a:t>
            </a:fld>
            <a:endParaRPr lang="ru-RU"/>
          </a:p>
        </p:txBody>
      </p:sp>
    </p:spTree>
    <p:extLst>
      <p:ext uri="{BB962C8B-B14F-4D97-AF65-F5344CB8AC3E}">
        <p14:creationId xmlns:p14="http://schemas.microsoft.com/office/powerpoint/2010/main" val="3010583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524315"/>
          </a:xfrm>
          <a:prstGeom prst="rect">
            <a:avLst/>
          </a:prstGeom>
        </p:spPr>
        <p:txBody>
          <a:bodyPr wrap="square">
            <a:spAutoFit/>
          </a:bodyPr>
          <a:lstStyle/>
          <a:p>
            <a:pPr indent="357188" algn="ctr"/>
            <a:r>
              <a:rPr lang="ru-RU" sz="2400" b="1" dirty="0">
                <a:latin typeface="Times New Roman" panose="02020603050405020304" pitchFamily="18" charset="0"/>
                <a:cs typeface="Times New Roman" panose="02020603050405020304" pitchFamily="18" charset="0"/>
              </a:rPr>
              <a:t>Существующие обозначения рассматриваемой технологии</a:t>
            </a:r>
          </a:p>
          <a:p>
            <a:pPr indent="357188" algn="just"/>
            <a:r>
              <a:rPr lang="ru-RU" sz="2400" dirty="0">
                <a:latin typeface="Times New Roman" panose="02020603050405020304" pitchFamily="18" charset="0"/>
                <a:cs typeface="Times New Roman" panose="02020603050405020304" pitchFamily="18" charset="0"/>
              </a:rPr>
              <a:t>Так, в зарубежных публикациях встречаются следующие названия метода:</a:t>
            </a:r>
          </a:p>
          <a:p>
            <a:pPr marL="342900" indent="-342900" algn="just">
              <a:buFont typeface="Wingdings" panose="05000000000000000000" pitchFamily="2" charset="2"/>
              <a:buChar char="ü"/>
            </a:pPr>
            <a:r>
              <a:rPr lang="ru-RU" sz="2400" dirty="0">
                <a:latin typeface="Times New Roman" panose="02020603050405020304" pitchFamily="18" charset="0"/>
                <a:cs typeface="Times New Roman" panose="02020603050405020304" pitchFamily="18" charset="0"/>
              </a:rPr>
              <a:t>деловых </a:t>
            </a:r>
            <a:r>
              <a:rPr lang="ru-RU" sz="2400" dirty="0" smtClean="0">
                <a:latin typeface="Times New Roman" panose="02020603050405020304" pitchFamily="18" charset="0"/>
                <a:cs typeface="Times New Roman" panose="02020603050405020304" pitchFamily="18" charset="0"/>
              </a:rPr>
              <a:t>историй;</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изучения ситуации;</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метод </a:t>
            </a:r>
            <a:r>
              <a:rPr lang="ru-RU" sz="2400" dirty="0">
                <a:latin typeface="Times New Roman" panose="02020603050405020304" pitchFamily="18" charset="0"/>
                <a:cs typeface="Times New Roman" panose="02020603050405020304" pitchFamily="18" charset="0"/>
              </a:rPr>
              <a:t>кейсов.</a:t>
            </a:r>
          </a:p>
          <a:p>
            <a:pPr indent="357188" algn="just"/>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Наши </a:t>
            </a:r>
            <a:r>
              <a:rPr lang="ru-RU" sz="2400" dirty="0">
                <a:latin typeface="Times New Roman" panose="02020603050405020304" pitchFamily="18" charset="0"/>
                <a:cs typeface="Times New Roman" panose="02020603050405020304" pitchFamily="18" charset="0"/>
              </a:rPr>
              <a:t>издания называют рассматриваемый метод следующим </a:t>
            </a:r>
            <a:r>
              <a:rPr lang="ru-RU" sz="2400" dirty="0" smtClean="0">
                <a:latin typeface="Times New Roman" panose="02020603050405020304" pitchFamily="18" charset="0"/>
                <a:cs typeface="Times New Roman" panose="02020603050405020304" pitchFamily="18" charset="0"/>
              </a:rPr>
              <a:t>образом:</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АКС </a:t>
            </a:r>
            <a:r>
              <a:rPr lang="ru-RU" sz="2400" dirty="0">
                <a:latin typeface="Times New Roman" panose="02020603050405020304" pitchFamily="18" charset="0"/>
                <a:cs typeface="Times New Roman" panose="02020603050405020304" pitchFamily="18" charset="0"/>
              </a:rPr>
              <a:t>(анализа конкретных ситуаций</a:t>
            </a:r>
            <a:r>
              <a:rPr lang="ru-RU" sz="24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кейс-метод;</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деловых ситуаций;</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ситуационные </a:t>
            </a:r>
            <a:r>
              <a:rPr lang="ru-RU" sz="2400" dirty="0">
                <a:latin typeface="Times New Roman" panose="02020603050405020304" pitchFamily="18" charset="0"/>
                <a:cs typeface="Times New Roman" panose="02020603050405020304" pitchFamily="18" charset="0"/>
              </a:rPr>
              <a:t>задачи (впервые понятие ввели американские исследователи Й. Уилсон, Дж. </a:t>
            </a:r>
            <a:r>
              <a:rPr lang="ru-RU" sz="2400" dirty="0" err="1">
                <a:latin typeface="Times New Roman" panose="02020603050405020304" pitchFamily="18" charset="0"/>
                <a:cs typeface="Times New Roman" panose="02020603050405020304" pitchFamily="18" charset="0"/>
              </a:rPr>
              <a:t>Эткинсон</a:t>
            </a:r>
            <a:r>
              <a:rPr lang="ru-RU" sz="2400" dirty="0">
                <a:latin typeface="Times New Roman" panose="02020603050405020304" pitchFamily="18" charset="0"/>
                <a:cs typeface="Times New Roman" panose="02020603050405020304" pitchFamily="18" charset="0"/>
              </a:rPr>
              <a:t> в 2001 г.).</a:t>
            </a:r>
          </a:p>
        </p:txBody>
      </p:sp>
      <p:sp>
        <p:nvSpPr>
          <p:cNvPr id="3" name="Номер слайда 2"/>
          <p:cNvSpPr>
            <a:spLocks noGrp="1"/>
          </p:cNvSpPr>
          <p:nvPr>
            <p:ph type="sldNum" sz="quarter" idx="12"/>
          </p:nvPr>
        </p:nvSpPr>
        <p:spPr/>
        <p:txBody>
          <a:bodyPr/>
          <a:lstStyle/>
          <a:p>
            <a:fld id="{5D38466B-DEE6-4334-8400-331435FCFD1B}" type="slidenum">
              <a:rPr lang="ru-RU" smtClean="0"/>
              <a:t>5</a:t>
            </a:fld>
            <a:endParaRPr lang="ru-RU"/>
          </a:p>
        </p:txBody>
      </p:sp>
    </p:spTree>
    <p:extLst>
      <p:ext uri="{BB962C8B-B14F-4D97-AF65-F5344CB8AC3E}">
        <p14:creationId xmlns:p14="http://schemas.microsoft.com/office/powerpoint/2010/main" val="14344728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524315"/>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Кейс 9 “Как </a:t>
            </a:r>
            <a:r>
              <a:rPr lang="ru-RU" sz="2400" b="1" dirty="0">
                <a:latin typeface="Times New Roman" panose="02020603050405020304" pitchFamily="18" charset="0"/>
                <a:cs typeface="Times New Roman" panose="02020603050405020304" pitchFamily="18" charset="0"/>
              </a:rPr>
              <a:t>обратиться с просьбой к Вам (к тебе)?“</a:t>
            </a:r>
          </a:p>
          <a:p>
            <a:pPr indent="357188" algn="just"/>
            <a:r>
              <a:rPr lang="ru-RU" sz="2400" dirty="0" smtClean="0">
                <a:latin typeface="Times New Roman" panose="02020603050405020304" pitchFamily="18" charset="0"/>
                <a:cs typeface="Times New Roman" panose="02020603050405020304" pitchFamily="18" charset="0"/>
              </a:rPr>
              <a:t>Задачи: учить </a:t>
            </a:r>
            <a:r>
              <a:rPr lang="ru-RU" sz="2400" dirty="0">
                <a:latin typeface="Times New Roman" panose="02020603050405020304" pitchFamily="18" charset="0"/>
                <a:cs typeface="Times New Roman" panose="02020603050405020304" pitchFamily="18" charset="0"/>
              </a:rPr>
              <a:t>детей вежливо обращаться с просьбой к собеседнику. Объяснить, что просьба должна быть </a:t>
            </a:r>
            <a:r>
              <a:rPr lang="ru-RU" sz="2400" dirty="0" smtClean="0">
                <a:latin typeface="Times New Roman" panose="02020603050405020304" pitchFamily="18" charset="0"/>
                <a:cs typeface="Times New Roman" panose="02020603050405020304" pitchFamily="18" charset="0"/>
              </a:rPr>
              <a:t>мотивированной; учить </a:t>
            </a:r>
            <a:r>
              <a:rPr lang="ru-RU" sz="2400" dirty="0">
                <a:latin typeface="Times New Roman" panose="02020603050405020304" pitchFamily="18" charset="0"/>
                <a:cs typeface="Times New Roman" panose="02020603050405020304" pitchFamily="18" charset="0"/>
              </a:rPr>
              <a:t>употреблять вежливые формы отказа (в просьбе и т. д</a:t>
            </a:r>
            <a:r>
              <a:rPr lang="ru-RU" sz="2400" dirty="0" smtClean="0">
                <a:latin typeface="Times New Roman" panose="02020603050405020304" pitchFamily="18" charset="0"/>
                <a:cs typeface="Times New Roman" panose="02020603050405020304" pitchFamily="18" charset="0"/>
              </a:rPr>
              <a:t>.); учить </a:t>
            </a:r>
            <a:r>
              <a:rPr lang="ru-RU" sz="2400" dirty="0">
                <a:latin typeface="Times New Roman" panose="02020603050405020304" pitchFamily="18" charset="0"/>
                <a:cs typeface="Times New Roman" panose="02020603050405020304" pitchFamily="18" charset="0"/>
              </a:rPr>
              <a:t>интонационно выразительно проговаривать фразы.</a:t>
            </a:r>
          </a:p>
          <a:p>
            <a:pPr indent="357188" algn="just"/>
            <a:r>
              <a:rPr lang="ru-RU" sz="2400" i="1" dirty="0" smtClean="0">
                <a:latin typeface="Times New Roman" panose="02020603050405020304" pitchFamily="18" charset="0"/>
                <a:cs typeface="Times New Roman" panose="02020603050405020304" pitchFamily="18" charset="0"/>
              </a:rPr>
              <a:t>Козлик</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Козлик, козлик, отойди</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У тебя есть рожки.</a:t>
            </a:r>
          </a:p>
          <a:p>
            <a:pPr indent="357188" algn="just"/>
            <a:r>
              <a:rPr lang="ru-RU" sz="2400" i="1" dirty="0">
                <a:latin typeface="Times New Roman" panose="02020603050405020304" pitchFamily="18" charset="0"/>
                <a:cs typeface="Times New Roman" panose="02020603050405020304" pitchFamily="18" charset="0"/>
              </a:rPr>
              <a:t>Козлик, лучше не гляди,</a:t>
            </a:r>
          </a:p>
          <a:p>
            <a:pPr indent="357188" algn="just"/>
            <a:r>
              <a:rPr lang="ru-RU" sz="2400" i="1" dirty="0">
                <a:latin typeface="Times New Roman" panose="02020603050405020304" pitchFamily="18" charset="0"/>
                <a:cs typeface="Times New Roman" panose="02020603050405020304" pitchFamily="18" charset="0"/>
              </a:rPr>
              <a:t>А сойди с дорожки.</a:t>
            </a:r>
          </a:p>
          <a:p>
            <a:pPr indent="357188" algn="just"/>
            <a:r>
              <a:rPr lang="ru-RU" sz="2400" i="1" dirty="0">
                <a:latin typeface="Times New Roman" panose="02020603050405020304" pitchFamily="18" charset="0"/>
                <a:cs typeface="Times New Roman" panose="02020603050405020304" pitchFamily="18" charset="0"/>
              </a:rPr>
              <a:t>Пропусти Мариночку</a:t>
            </a:r>
          </a:p>
          <a:p>
            <a:pPr indent="357188" algn="just"/>
            <a:r>
              <a:rPr lang="ru-RU" sz="2400" i="1" dirty="0">
                <a:latin typeface="Times New Roman" panose="02020603050405020304" pitchFamily="18" charset="0"/>
                <a:cs typeface="Times New Roman" panose="02020603050405020304" pitchFamily="18" charset="0"/>
              </a:rPr>
              <a:t>И ее корзиночку,</a:t>
            </a:r>
          </a:p>
          <a:p>
            <a:pPr indent="357188" algn="just"/>
            <a:r>
              <a:rPr lang="ru-RU" sz="2400" i="1" dirty="0">
                <a:latin typeface="Times New Roman" panose="02020603050405020304" pitchFamily="18" charset="0"/>
                <a:cs typeface="Times New Roman" panose="02020603050405020304" pitchFamily="18" charset="0"/>
              </a:rPr>
              <a:t>Пожалуйста</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50</a:t>
            </a:fld>
            <a:endParaRPr lang="ru-RU" dirty="0"/>
          </a:p>
        </p:txBody>
      </p:sp>
      <p:sp>
        <p:nvSpPr>
          <p:cNvPr id="4" name="Прямоугольник 3"/>
          <p:cNvSpPr/>
          <p:nvPr/>
        </p:nvSpPr>
        <p:spPr>
          <a:xfrm>
            <a:off x="5837695" y="3173739"/>
            <a:ext cx="6096000" cy="3046988"/>
          </a:xfrm>
          <a:prstGeom prst="rect">
            <a:avLst/>
          </a:prstGeom>
        </p:spPr>
        <p:txBody>
          <a:bodyPr>
            <a:spAutoFit/>
          </a:bodyPr>
          <a:lstStyle/>
          <a:p>
            <a:r>
              <a:rPr lang="ru-RU" sz="2400" i="1" dirty="0">
                <a:latin typeface="Times New Roman" panose="02020603050405020304" pitchFamily="18" charset="0"/>
                <a:cs typeface="Times New Roman" panose="02020603050405020304" pitchFamily="18" charset="0"/>
              </a:rPr>
              <a:t>Козлик рожками тряхнул,</a:t>
            </a:r>
          </a:p>
          <a:p>
            <a:r>
              <a:rPr lang="ru-RU" sz="2400" i="1" dirty="0">
                <a:latin typeface="Times New Roman" panose="02020603050405020304" pitchFamily="18" charset="0"/>
                <a:cs typeface="Times New Roman" panose="02020603050405020304" pitchFamily="18" charset="0"/>
              </a:rPr>
              <a:t>Показал мне спинку. </a:t>
            </a:r>
          </a:p>
          <a:p>
            <a:r>
              <a:rPr lang="ru-RU" sz="2400" i="1" dirty="0">
                <a:latin typeface="Times New Roman" panose="02020603050405020304" pitchFamily="18" charset="0"/>
                <a:cs typeface="Times New Roman" panose="02020603050405020304" pitchFamily="18" charset="0"/>
              </a:rPr>
              <a:t>Козлик в сторону свернул:</a:t>
            </a:r>
          </a:p>
          <a:p>
            <a:r>
              <a:rPr lang="ru-RU" sz="2400" i="1" dirty="0">
                <a:latin typeface="Times New Roman" panose="02020603050405020304" pitchFamily="18" charset="0"/>
                <a:cs typeface="Times New Roman" panose="02020603050405020304" pitchFamily="18" charset="0"/>
              </a:rPr>
              <a:t>“Проходи, Маринка!“</a:t>
            </a:r>
          </a:p>
          <a:p>
            <a:r>
              <a:rPr lang="ru-RU" sz="2400" i="1" dirty="0">
                <a:latin typeface="Times New Roman" panose="02020603050405020304" pitchFamily="18" charset="0"/>
                <a:cs typeface="Times New Roman" panose="02020603050405020304" pitchFamily="18" charset="0"/>
              </a:rPr>
              <a:t>Ты такая славная,</a:t>
            </a:r>
          </a:p>
          <a:p>
            <a:r>
              <a:rPr lang="ru-RU" sz="2400" i="1" dirty="0">
                <a:latin typeface="Times New Roman" panose="02020603050405020304" pitchFamily="18" charset="0"/>
                <a:cs typeface="Times New Roman" panose="02020603050405020304" pitchFamily="18" charset="0"/>
              </a:rPr>
              <a:t>Ты сказала главное –</a:t>
            </a:r>
          </a:p>
          <a:p>
            <a:r>
              <a:rPr lang="ru-RU" sz="2400" i="1" dirty="0">
                <a:latin typeface="Times New Roman" panose="02020603050405020304" pitchFamily="18" charset="0"/>
                <a:cs typeface="Times New Roman" panose="02020603050405020304" pitchFamily="18" charset="0"/>
              </a:rPr>
              <a:t>“Пожалуйста!“</a:t>
            </a:r>
          </a:p>
          <a:p>
            <a:r>
              <a:rPr lang="ru-RU" sz="2400" i="1" dirty="0">
                <a:latin typeface="Times New Roman" panose="02020603050405020304" pitchFamily="18" charset="0"/>
                <a:cs typeface="Times New Roman" panose="02020603050405020304" pitchFamily="18" charset="0"/>
              </a:rPr>
              <a:t>                      (Р. Алдонина)</a:t>
            </a:r>
          </a:p>
        </p:txBody>
      </p:sp>
    </p:spTree>
    <p:extLst>
      <p:ext uri="{BB962C8B-B14F-4D97-AF65-F5344CB8AC3E}">
        <p14:creationId xmlns:p14="http://schemas.microsoft.com/office/powerpoint/2010/main" val="32723565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154984"/>
          </a:xfrm>
          <a:prstGeom prst="rect">
            <a:avLst/>
          </a:prstGeom>
        </p:spPr>
        <p:txBody>
          <a:bodyPr wrap="square">
            <a:spAutoFit/>
          </a:bodyPr>
          <a:lstStyle/>
          <a:p>
            <a:pPr indent="357188" algn="just"/>
            <a:r>
              <a:rPr lang="ru-RU" sz="2400" dirty="0" smtClean="0">
                <a:latin typeface="Times New Roman" panose="02020603050405020304" pitchFamily="18" charset="0"/>
                <a:cs typeface="Times New Roman" panose="02020603050405020304" pitchFamily="18" charset="0"/>
              </a:rPr>
              <a:t>Вопросы:</a:t>
            </a:r>
            <a:endParaRPr lang="ru-RU"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Почему </a:t>
            </a:r>
            <a:r>
              <a:rPr lang="ru-RU" sz="2400" dirty="0">
                <a:latin typeface="Times New Roman" panose="02020603050405020304" pitchFamily="18" charset="0"/>
                <a:cs typeface="Times New Roman" panose="02020603050405020304" pitchFamily="18" charset="0"/>
              </a:rPr>
              <a:t>козлик выполнил просьбу? (Потому что к нему обратились с просьбой вежливо.)</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Удалось </a:t>
            </a:r>
            <a:r>
              <a:rPr lang="ru-RU" sz="2400" dirty="0">
                <a:latin typeface="Times New Roman" panose="02020603050405020304" pitchFamily="18" charset="0"/>
                <a:cs typeface="Times New Roman" panose="02020603050405020304" pitchFamily="18" charset="0"/>
              </a:rPr>
              <a:t>ли достичь цели тому, кто обращался с просьбой? (Да, так, как к козлику обратились вежливо.)</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Вспомните</a:t>
            </a:r>
            <a:r>
              <a:rPr lang="ru-RU" sz="2400" dirty="0">
                <a:latin typeface="Times New Roman" panose="02020603050405020304" pitchFamily="18" charset="0"/>
                <a:cs typeface="Times New Roman" panose="02020603050405020304" pitchFamily="18" charset="0"/>
              </a:rPr>
              <a:t>, как вы обращались с просьбами, какие слова вежливого обращения с просьбой вы использовали? (Извините; скажите, пожалуйста; будьте добры; будьте любезны и др. Важна еще и интонация просьбы, а не приказа.)</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При </a:t>
            </a:r>
            <a:r>
              <a:rPr lang="ru-RU" sz="2400" dirty="0">
                <a:latin typeface="Times New Roman" panose="02020603050405020304" pitchFamily="18" charset="0"/>
                <a:cs typeface="Times New Roman" panose="02020603050405020304" pitchFamily="18" charset="0"/>
              </a:rPr>
              <a:t>обращении с просьбой нужно правильно объяснить ее, обосновать </a:t>
            </a:r>
            <a:r>
              <a:rPr lang="ru-RU" sz="2400" dirty="0" smtClean="0">
                <a:latin typeface="Times New Roman" panose="02020603050405020304" pitchFamily="18" charset="0"/>
                <a:cs typeface="Times New Roman" panose="02020603050405020304" pitchFamily="18" charset="0"/>
              </a:rPr>
              <a:t>вежливо. А </a:t>
            </a:r>
            <a:r>
              <a:rPr lang="ru-RU" sz="2400" dirty="0">
                <a:latin typeface="Times New Roman" panose="02020603050405020304" pitchFamily="18" charset="0"/>
                <a:cs typeface="Times New Roman" panose="02020603050405020304" pitchFamily="18" charset="0"/>
              </a:rPr>
              <a:t>когда просьба бывает невыполнимой? </a:t>
            </a:r>
            <a:r>
              <a:rPr lang="ru-RU" sz="2400" dirty="0" smtClean="0">
                <a:latin typeface="Times New Roman" panose="02020603050405020304" pitchFamily="18" charset="0"/>
                <a:cs typeface="Times New Roman" panose="02020603050405020304" pitchFamily="18" charset="0"/>
              </a:rPr>
              <a:t>Когда </a:t>
            </a:r>
            <a:r>
              <a:rPr lang="ru-RU" sz="2400" dirty="0">
                <a:latin typeface="Times New Roman" panose="02020603050405020304" pitchFamily="18" charset="0"/>
                <a:cs typeface="Times New Roman" panose="02020603050405020304" pitchFamily="18" charset="0"/>
              </a:rPr>
              <a:t>просьбы </a:t>
            </a:r>
            <a:r>
              <a:rPr lang="ru-RU" sz="2400" dirty="0" smtClean="0">
                <a:latin typeface="Times New Roman" panose="02020603050405020304" pitchFamily="18" charset="0"/>
                <a:cs typeface="Times New Roman" panose="02020603050405020304" pitchFamily="18" charset="0"/>
              </a:rPr>
              <a:t>– желания </a:t>
            </a:r>
            <a:r>
              <a:rPr lang="ru-RU" sz="2400" dirty="0">
                <a:latin typeface="Times New Roman" panose="02020603050405020304" pitchFamily="18" charset="0"/>
                <a:cs typeface="Times New Roman" panose="02020603050405020304" pitchFamily="18" charset="0"/>
              </a:rPr>
              <a:t>исполнить невозможно</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51</a:t>
            </a:fld>
            <a:endParaRPr lang="ru-RU"/>
          </a:p>
        </p:txBody>
      </p:sp>
    </p:spTree>
    <p:extLst>
      <p:ext uri="{BB962C8B-B14F-4D97-AF65-F5344CB8AC3E}">
        <p14:creationId xmlns:p14="http://schemas.microsoft.com/office/powerpoint/2010/main" val="34984366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893647"/>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Кейс 10 «Поздравляю </a:t>
            </a:r>
            <a:r>
              <a:rPr lang="ru-RU" sz="2400" b="1" dirty="0">
                <a:latin typeface="Times New Roman" panose="02020603050405020304" pitchFamily="18" charset="0"/>
                <a:cs typeface="Times New Roman" panose="02020603050405020304" pitchFamily="18" charset="0"/>
              </a:rPr>
              <a:t>с днем рождения</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Задачи: </a:t>
            </a:r>
            <a:r>
              <a:rPr lang="ru-RU" sz="2400" dirty="0" smtClean="0">
                <a:latin typeface="Times New Roman" panose="02020603050405020304" pitchFamily="18" charset="0"/>
                <a:cs typeface="Times New Roman" panose="02020603050405020304" pitchFamily="18" charset="0"/>
              </a:rPr>
              <a:t>соотнести </a:t>
            </a:r>
            <a:r>
              <a:rPr lang="ru-RU" sz="2400" dirty="0">
                <a:latin typeface="Times New Roman" panose="02020603050405020304" pitchFamily="18" charset="0"/>
                <a:cs typeface="Times New Roman" panose="02020603050405020304" pitchFamily="18" charset="0"/>
              </a:rPr>
              <a:t>представления о праздничном дне и праздничных словах, ввести в речевой обиход выражения поздравления и пожелания.</a:t>
            </a:r>
            <a:endParaRPr lang="ru-RU" sz="2400" dirty="0" smtClean="0">
              <a:latin typeface="Times New Roman" panose="02020603050405020304" pitchFamily="18" charset="0"/>
              <a:cs typeface="Times New Roman" panose="02020603050405020304" pitchFamily="18" charset="0"/>
            </a:endParaRPr>
          </a:p>
          <a:p>
            <a:pPr indent="357188" algn="just"/>
            <a:r>
              <a:rPr lang="ru-RU" sz="2400" i="1" dirty="0" smtClean="0">
                <a:latin typeface="Times New Roman" panose="02020603050405020304" pitchFamily="18" charset="0"/>
                <a:cs typeface="Times New Roman" panose="02020603050405020304" pitchFamily="18" charset="0"/>
              </a:rPr>
              <a:t>- </a:t>
            </a:r>
            <a:r>
              <a:rPr lang="ru-RU" sz="2400" i="1" dirty="0">
                <a:latin typeface="Times New Roman" panose="02020603050405020304" pitchFamily="18" charset="0"/>
                <a:cs typeface="Times New Roman" panose="02020603050405020304" pitchFamily="18" charset="0"/>
              </a:rPr>
              <a:t>Дети, - сказал папа, - у вашего дяди день рождения. Давайте его поздравим.</a:t>
            </a:r>
          </a:p>
          <a:p>
            <a:pPr indent="357188" algn="just"/>
            <a:r>
              <a:rPr lang="ru-RU" sz="2400" i="1" dirty="0">
                <a:latin typeface="Times New Roman" panose="02020603050405020304" pitchFamily="18" charset="0"/>
                <a:cs typeface="Times New Roman" panose="02020603050405020304" pitchFamily="18" charset="0"/>
              </a:rPr>
              <a:t>- Я знаю, как нужно поздравлять, - закричал Федя. – Я подойду к дяде Коле, отдам честь и скажу:</a:t>
            </a:r>
          </a:p>
          <a:p>
            <a:pPr indent="357188" algn="just"/>
            <a:r>
              <a:rPr lang="ru-RU" sz="2400" i="1" dirty="0">
                <a:latin typeface="Times New Roman" panose="02020603050405020304" pitchFamily="18" charset="0"/>
                <a:cs typeface="Times New Roman" panose="02020603050405020304" pitchFamily="18" charset="0"/>
              </a:rPr>
              <a:t>- Села муха на варенье,</a:t>
            </a:r>
          </a:p>
          <a:p>
            <a:pPr indent="357188" algn="just"/>
            <a:r>
              <a:rPr lang="ru-RU" sz="2400" i="1" dirty="0">
                <a:latin typeface="Times New Roman" panose="02020603050405020304" pitchFamily="18" charset="0"/>
                <a:cs typeface="Times New Roman" panose="02020603050405020304" pitchFamily="18" charset="0"/>
              </a:rPr>
              <a:t>Поздравляю с днем рождения!</a:t>
            </a:r>
          </a:p>
          <a:p>
            <a:pPr indent="357188" algn="just"/>
            <a:r>
              <a:rPr lang="ru-RU" sz="2400" i="1" dirty="0">
                <a:latin typeface="Times New Roman" panose="02020603050405020304" pitchFamily="18" charset="0"/>
                <a:cs typeface="Times New Roman" panose="02020603050405020304" pitchFamily="18" charset="0"/>
              </a:rPr>
              <a:t>- Нет, Федя, совсем не так. Я думаю, что дяде Коле нужно купить подарок, - предложила Нюша.</a:t>
            </a:r>
          </a:p>
          <a:p>
            <a:pPr indent="357188" algn="just"/>
            <a:r>
              <a:rPr lang="ru-RU" sz="2400" i="1" dirty="0">
                <a:latin typeface="Times New Roman" panose="02020603050405020304" pitchFamily="18" charset="0"/>
                <a:cs typeface="Times New Roman" panose="02020603050405020304" pitchFamily="18" charset="0"/>
              </a:rPr>
              <a:t>- Знаете что, дети? А сделайте-ка вы подарки своими руками и придумайте, что пожелать дяде Коле в день его рождения. Мама испечет пирог, а я куплю удочку. Договорились</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52</a:t>
            </a:fld>
            <a:endParaRPr lang="ru-RU"/>
          </a:p>
        </p:txBody>
      </p:sp>
    </p:spTree>
    <p:extLst>
      <p:ext uri="{BB962C8B-B14F-4D97-AF65-F5344CB8AC3E}">
        <p14:creationId xmlns:p14="http://schemas.microsoft.com/office/powerpoint/2010/main" val="33464429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262979"/>
          </a:xfrm>
          <a:prstGeom prst="rect">
            <a:avLst/>
          </a:prstGeom>
        </p:spPr>
        <p:txBody>
          <a:bodyPr wrap="square">
            <a:spAutoFit/>
          </a:bodyPr>
          <a:lstStyle/>
          <a:p>
            <a:pPr indent="357188" algn="just"/>
            <a:r>
              <a:rPr lang="ru-RU" sz="2400" i="1" dirty="0" smtClean="0">
                <a:latin typeface="Times New Roman" panose="02020603050405020304" pitchFamily="18" charset="0"/>
                <a:cs typeface="Times New Roman" panose="02020603050405020304" pitchFamily="18" charset="0"/>
              </a:rPr>
              <a:t>Нюша </a:t>
            </a:r>
            <a:r>
              <a:rPr lang="ru-RU" sz="2400" i="1" dirty="0">
                <a:latin typeface="Times New Roman" panose="02020603050405020304" pitchFamily="18" charset="0"/>
                <a:cs typeface="Times New Roman" panose="02020603050405020304" pitchFamily="18" charset="0"/>
              </a:rPr>
              <a:t>и Федя принялись за работу. Нюша нарисовала лодку. В лодке сидел дядя Коля и удил рыбу. Федя слепил из пластилина ведерко и большую щуку – не простую, а “говорящую“. Потом Федя и Нюша сочинили стихи ко дню рождения дяди. Вот что у них получилось:</a:t>
            </a:r>
          </a:p>
          <a:p>
            <a:pPr indent="357188" algn="just"/>
            <a:r>
              <a:rPr lang="ru-RU" sz="2400" i="1" dirty="0" smtClean="0">
                <a:latin typeface="Times New Roman" panose="02020603050405020304" pitchFamily="18" charset="0"/>
                <a:cs typeface="Times New Roman" panose="02020603050405020304" pitchFamily="18" charset="0"/>
              </a:rPr>
              <a:t>Дядя </a:t>
            </a:r>
            <a:r>
              <a:rPr lang="ru-RU" sz="2400" i="1" dirty="0">
                <a:latin typeface="Times New Roman" panose="02020603050405020304" pitchFamily="18" charset="0"/>
                <a:cs typeface="Times New Roman" panose="02020603050405020304" pitchFamily="18" charset="0"/>
              </a:rPr>
              <a:t>Коля! Все ваши желания</a:t>
            </a:r>
          </a:p>
          <a:p>
            <a:pPr indent="357188" algn="just"/>
            <a:r>
              <a:rPr lang="ru-RU" sz="2400" i="1" dirty="0" smtClean="0">
                <a:latin typeface="Times New Roman" panose="02020603050405020304" pitchFamily="18" charset="0"/>
                <a:cs typeface="Times New Roman" panose="02020603050405020304" pitchFamily="18" charset="0"/>
              </a:rPr>
              <a:t>Выполнит </a:t>
            </a:r>
            <a:r>
              <a:rPr lang="ru-RU" sz="2400" i="1" dirty="0">
                <a:latin typeface="Times New Roman" panose="02020603050405020304" pitchFamily="18" charset="0"/>
                <a:cs typeface="Times New Roman" panose="02020603050405020304" pitchFamily="18" charset="0"/>
              </a:rPr>
              <a:t>щука с большим старанием.</a:t>
            </a:r>
          </a:p>
          <a:p>
            <a:pPr indent="357188" algn="just"/>
            <a:r>
              <a:rPr lang="ru-RU" sz="2400" i="1" dirty="0" smtClean="0">
                <a:latin typeface="Times New Roman" panose="02020603050405020304" pitchFamily="18" charset="0"/>
                <a:cs typeface="Times New Roman" panose="02020603050405020304" pitchFamily="18" charset="0"/>
              </a:rPr>
              <a:t>Мы </a:t>
            </a:r>
            <a:r>
              <a:rPr lang="ru-RU" sz="2400" i="1" dirty="0">
                <a:latin typeface="Times New Roman" panose="02020603050405020304" pitchFamily="18" charset="0"/>
                <a:cs typeface="Times New Roman" panose="02020603050405020304" pitchFamily="18" charset="0"/>
              </a:rPr>
              <a:t>вам желаем удач и добра,</a:t>
            </a:r>
          </a:p>
          <a:p>
            <a:pPr indent="357188" algn="just"/>
            <a:r>
              <a:rPr lang="ru-RU" sz="2400" i="1" dirty="0" smtClean="0">
                <a:latin typeface="Times New Roman" panose="02020603050405020304" pitchFamily="18" charset="0"/>
                <a:cs typeface="Times New Roman" panose="02020603050405020304" pitchFamily="18" charset="0"/>
              </a:rPr>
              <a:t>Будьте </a:t>
            </a:r>
            <a:r>
              <a:rPr lang="ru-RU" sz="2400" i="1" dirty="0">
                <a:latin typeface="Times New Roman" panose="02020603050405020304" pitchFamily="18" charset="0"/>
                <a:cs typeface="Times New Roman" panose="02020603050405020304" pitchFamily="18" charset="0"/>
              </a:rPr>
              <a:t>здоровы. Салют и ура!</a:t>
            </a:r>
          </a:p>
          <a:p>
            <a:pPr indent="357188" algn="just"/>
            <a:r>
              <a:rPr lang="ru-RU" sz="2400" i="1" dirty="0" smtClean="0">
                <a:latin typeface="Times New Roman" panose="02020603050405020304" pitchFamily="18" charset="0"/>
                <a:cs typeface="Times New Roman" panose="02020603050405020304" pitchFamily="18" charset="0"/>
              </a:rPr>
              <a:t>Мы </a:t>
            </a:r>
            <a:r>
              <a:rPr lang="ru-RU" sz="2400" i="1" dirty="0">
                <a:latin typeface="Times New Roman" panose="02020603050405020304" pitchFamily="18" charset="0"/>
                <a:cs typeface="Times New Roman" panose="02020603050405020304" pitchFamily="18" charset="0"/>
              </a:rPr>
              <a:t>обещаем всегда вас слушать –</a:t>
            </a:r>
          </a:p>
          <a:p>
            <a:pPr indent="357188" algn="just"/>
            <a:r>
              <a:rPr lang="ru-RU" sz="2400" i="1" dirty="0" smtClean="0">
                <a:latin typeface="Times New Roman" panose="02020603050405020304" pitchFamily="18" charset="0"/>
                <a:cs typeface="Times New Roman" panose="02020603050405020304" pitchFamily="18" charset="0"/>
              </a:rPr>
              <a:t>Ваши </a:t>
            </a:r>
            <a:r>
              <a:rPr lang="ru-RU" sz="2400" i="1" dirty="0">
                <a:latin typeface="Times New Roman" panose="02020603050405020304" pitchFamily="18" charset="0"/>
                <a:cs typeface="Times New Roman" panose="02020603050405020304" pitchFamily="18" charset="0"/>
              </a:rPr>
              <a:t>племянники Федя и Нюша.</a:t>
            </a:r>
          </a:p>
          <a:p>
            <a:pPr indent="357188" algn="just"/>
            <a:r>
              <a:rPr lang="ru-RU" sz="2400" i="1" dirty="0" smtClean="0">
                <a:latin typeface="Times New Roman" panose="02020603050405020304" pitchFamily="18" charset="0"/>
                <a:cs typeface="Times New Roman" panose="02020603050405020304" pitchFamily="18" charset="0"/>
              </a:rPr>
              <a:t>Мама </a:t>
            </a:r>
            <a:r>
              <a:rPr lang="ru-RU" sz="2400" i="1" dirty="0">
                <a:latin typeface="Times New Roman" panose="02020603050405020304" pitchFamily="18" charset="0"/>
                <a:cs typeface="Times New Roman" panose="02020603050405020304" pitchFamily="18" charset="0"/>
              </a:rPr>
              <a:t>и папа похвалили детей. Когда в комнату вошел дядя Коля, стол был накрыт. Все стали поздравлять именинника.</a:t>
            </a:r>
          </a:p>
          <a:p>
            <a:pPr indent="357188" algn="just"/>
            <a:r>
              <a:rPr lang="ru-RU" sz="2400" i="1" dirty="0" smtClean="0">
                <a:latin typeface="Times New Roman" panose="02020603050405020304" pitchFamily="18" charset="0"/>
                <a:cs typeface="Times New Roman" panose="02020603050405020304" pitchFamily="18" charset="0"/>
              </a:rPr>
              <a:t>Бабушка</a:t>
            </a:r>
            <a:r>
              <a:rPr lang="ru-RU" sz="2400" i="1" dirty="0">
                <a:latin typeface="Times New Roman" panose="02020603050405020304" pitchFamily="18" charset="0"/>
                <a:cs typeface="Times New Roman" panose="02020603050405020304" pitchFamily="18" charset="0"/>
              </a:rPr>
              <a:t>: Поздравляю тебя, дорогой сыночек, с днем рождения! Дарю тебе свитер. Я сама его связала</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53</a:t>
            </a:fld>
            <a:endParaRPr lang="ru-RU"/>
          </a:p>
        </p:txBody>
      </p:sp>
    </p:spTree>
    <p:extLst>
      <p:ext uri="{BB962C8B-B14F-4D97-AF65-F5344CB8AC3E}">
        <p14:creationId xmlns:p14="http://schemas.microsoft.com/office/powerpoint/2010/main" val="35301254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401479"/>
          </a:xfrm>
          <a:prstGeom prst="rect">
            <a:avLst/>
          </a:prstGeom>
        </p:spPr>
        <p:txBody>
          <a:bodyPr wrap="square">
            <a:spAutoFit/>
          </a:bodyPr>
          <a:lstStyle/>
          <a:p>
            <a:pPr indent="357188" algn="just"/>
            <a:r>
              <a:rPr lang="ru-RU" sz="2300" i="1" dirty="0" smtClean="0">
                <a:latin typeface="Times New Roman" panose="02020603050405020304" pitchFamily="18" charset="0"/>
                <a:cs typeface="Times New Roman" panose="02020603050405020304" pitchFamily="18" charset="0"/>
              </a:rPr>
              <a:t>Дедушка </a:t>
            </a:r>
            <a:r>
              <a:rPr lang="ru-RU" sz="2300" i="1" dirty="0">
                <a:latin typeface="Times New Roman" panose="02020603050405020304" pitchFamily="18" charset="0"/>
                <a:cs typeface="Times New Roman" panose="02020603050405020304" pitchFamily="18" charset="0"/>
              </a:rPr>
              <a:t>(протягивает альбом с видами старинного Екатеринбурга): Разреши и мне от души поздравить тебя. Вот мой скромный подарок.</a:t>
            </a:r>
          </a:p>
          <a:p>
            <a:pPr indent="357188" algn="just"/>
            <a:r>
              <a:rPr lang="ru-RU" sz="2300" i="1" dirty="0" smtClean="0">
                <a:latin typeface="Times New Roman" panose="02020603050405020304" pitchFamily="18" charset="0"/>
                <a:cs typeface="Times New Roman" panose="02020603050405020304" pitchFamily="18" charset="0"/>
              </a:rPr>
              <a:t>Папа </a:t>
            </a:r>
            <a:r>
              <a:rPr lang="ru-RU" sz="2300" i="1" dirty="0">
                <a:latin typeface="Times New Roman" panose="02020603050405020304" pitchFamily="18" charset="0"/>
                <a:cs typeface="Times New Roman" panose="02020603050405020304" pitchFamily="18" charset="0"/>
              </a:rPr>
              <a:t>(пожимает руку брату и дарит ему набор инструментов и удочку): Имениннику сердечные поздравления. А это тебе от меня на память.</a:t>
            </a:r>
          </a:p>
          <a:p>
            <a:pPr indent="357188" algn="just"/>
            <a:r>
              <a:rPr lang="ru-RU" sz="2300" i="1" dirty="0" smtClean="0">
                <a:latin typeface="Times New Roman" panose="02020603050405020304" pitchFamily="18" charset="0"/>
                <a:cs typeface="Times New Roman" panose="02020603050405020304" pitchFamily="18" charset="0"/>
              </a:rPr>
              <a:t>Мама</a:t>
            </a:r>
            <a:r>
              <a:rPr lang="ru-RU" sz="2300" i="1" dirty="0">
                <a:latin typeface="Times New Roman" panose="02020603050405020304" pitchFamily="18" charset="0"/>
                <a:cs typeface="Times New Roman" panose="02020603050405020304" pitchFamily="18" charset="0"/>
              </a:rPr>
              <a:t>: От всего сердца поздравляю с днем рождения! Позволь преподнести тебе этот пирог.</a:t>
            </a:r>
          </a:p>
          <a:p>
            <a:pPr indent="357188" algn="just"/>
            <a:r>
              <a:rPr lang="ru-RU" sz="2300" i="1" dirty="0" smtClean="0">
                <a:latin typeface="Times New Roman" panose="02020603050405020304" pitchFamily="18" charset="0"/>
                <a:cs typeface="Times New Roman" panose="02020603050405020304" pitchFamily="18" charset="0"/>
              </a:rPr>
              <a:t>Нюша</a:t>
            </a:r>
            <a:r>
              <a:rPr lang="ru-RU" sz="2300" i="1" dirty="0">
                <a:latin typeface="Times New Roman" panose="02020603050405020304" pitchFamily="18" charset="0"/>
                <a:cs typeface="Times New Roman" panose="02020603050405020304" pitchFamily="18" charset="0"/>
              </a:rPr>
              <a:t>: И нам хочется поздравить дядю Колю.</a:t>
            </a:r>
          </a:p>
          <a:p>
            <a:pPr indent="357188" algn="just"/>
            <a:r>
              <a:rPr lang="ru-RU" sz="2300" i="1" dirty="0" smtClean="0">
                <a:latin typeface="Times New Roman" panose="02020603050405020304" pitchFamily="18" charset="0"/>
                <a:cs typeface="Times New Roman" panose="02020603050405020304" pitchFamily="18" charset="0"/>
              </a:rPr>
              <a:t>Нюша </a:t>
            </a:r>
            <a:r>
              <a:rPr lang="ru-RU" sz="2300" i="1" dirty="0">
                <a:latin typeface="Times New Roman" panose="02020603050405020304" pitchFamily="18" charset="0"/>
                <a:cs typeface="Times New Roman" panose="02020603050405020304" pitchFamily="18" charset="0"/>
              </a:rPr>
              <a:t>и Федя протягивают подарки и хором читают свое поздравление в стихах.</a:t>
            </a:r>
          </a:p>
          <a:p>
            <a:pPr indent="357188" algn="just"/>
            <a:r>
              <a:rPr lang="ru-RU" sz="2300" i="1" dirty="0" smtClean="0">
                <a:latin typeface="Times New Roman" panose="02020603050405020304" pitchFamily="18" charset="0"/>
                <a:cs typeface="Times New Roman" panose="02020603050405020304" pitchFamily="18" charset="0"/>
              </a:rPr>
              <a:t>Дядя </a:t>
            </a:r>
            <a:r>
              <a:rPr lang="ru-RU" sz="2300" i="1" dirty="0">
                <a:latin typeface="Times New Roman" panose="02020603050405020304" pitchFamily="18" charset="0"/>
                <a:cs typeface="Times New Roman" panose="02020603050405020304" pitchFamily="18" charset="0"/>
              </a:rPr>
              <a:t>Коля обнимает племянников: Что за молодцы! Удивительные дети!</a:t>
            </a:r>
          </a:p>
          <a:p>
            <a:pPr indent="357188" algn="just"/>
            <a:r>
              <a:rPr lang="ru-RU" sz="2300" i="1" dirty="0" smtClean="0">
                <a:latin typeface="Times New Roman" panose="02020603050405020304" pitchFamily="18" charset="0"/>
                <a:cs typeface="Times New Roman" panose="02020603050405020304" pitchFamily="18" charset="0"/>
              </a:rPr>
              <a:t>В </a:t>
            </a:r>
            <a:r>
              <a:rPr lang="ru-RU" sz="2300" i="1" dirty="0">
                <a:latin typeface="Times New Roman" panose="02020603050405020304" pitchFamily="18" charset="0"/>
                <a:cs typeface="Times New Roman" panose="02020603050405020304" pitchFamily="18" charset="0"/>
              </a:rPr>
              <a:t>это время раздается звонок. Это принесли поздравительную телеграмму: «Уважаемый Николай Ильич! Примите самые теплые пожелания в день Вашего рождения! Желаем здоровья, радостей, успехов. Ваши коллеги“.</a:t>
            </a:r>
          </a:p>
          <a:p>
            <a:pPr indent="357188" algn="just"/>
            <a:r>
              <a:rPr lang="ru-RU" sz="2300" i="1" dirty="0" smtClean="0">
                <a:latin typeface="Times New Roman" panose="02020603050405020304" pitchFamily="18" charset="0"/>
                <a:cs typeface="Times New Roman" panose="02020603050405020304" pitchFamily="18" charset="0"/>
              </a:rPr>
              <a:t>Дядя </a:t>
            </a:r>
            <a:r>
              <a:rPr lang="ru-RU" sz="2300" i="1" dirty="0">
                <a:latin typeface="Times New Roman" panose="02020603050405020304" pitchFamily="18" charset="0"/>
                <a:cs typeface="Times New Roman" panose="02020603050405020304" pitchFamily="18" charset="0"/>
              </a:rPr>
              <a:t>Коля сказал:</a:t>
            </a:r>
          </a:p>
          <a:p>
            <a:pPr indent="357188" algn="just"/>
            <a:r>
              <a:rPr lang="ru-RU" sz="2300" i="1" dirty="0">
                <a:latin typeface="Times New Roman" panose="02020603050405020304" pitchFamily="18" charset="0"/>
                <a:cs typeface="Times New Roman" panose="02020603050405020304" pitchFamily="18" charset="0"/>
              </a:rPr>
              <a:t>- Сегодня у меня радостный день. Я никогда его не забуду. Благодарю всех за теплые поздравления и подарки. Спасибо вам большое</a:t>
            </a:r>
            <a:r>
              <a:rPr lang="ru-RU" sz="2300" i="1" dirty="0" smtClean="0">
                <a:latin typeface="Times New Roman" panose="02020603050405020304" pitchFamily="18" charset="0"/>
                <a:cs typeface="Times New Roman" panose="02020603050405020304" pitchFamily="18" charset="0"/>
              </a:rPr>
              <a:t>!</a:t>
            </a:r>
            <a:endParaRPr lang="ru-RU" sz="2300" i="1"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54</a:t>
            </a:fld>
            <a:endParaRPr lang="ru-RU"/>
          </a:p>
        </p:txBody>
      </p:sp>
    </p:spTree>
    <p:extLst>
      <p:ext uri="{BB962C8B-B14F-4D97-AF65-F5344CB8AC3E}">
        <p14:creationId xmlns:p14="http://schemas.microsoft.com/office/powerpoint/2010/main" val="4258051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56461" y="1305342"/>
            <a:ext cx="11484244" cy="5509200"/>
          </a:xfrm>
          <a:prstGeom prst="rect">
            <a:avLst/>
          </a:prstGeom>
        </p:spPr>
        <p:txBody>
          <a:bodyPr wrap="square">
            <a:spAutoFit/>
          </a:bodyPr>
          <a:lstStyle/>
          <a:p>
            <a:pPr indent="357188" algn="just"/>
            <a:r>
              <a:rPr lang="ru-RU" sz="2200" dirty="0" smtClean="0">
                <a:latin typeface="Times New Roman" panose="02020603050405020304" pitchFamily="18" charset="0"/>
                <a:cs typeface="Times New Roman" panose="02020603050405020304" pitchFamily="18" charset="0"/>
              </a:rPr>
              <a:t>Вопросы:</a:t>
            </a:r>
            <a:endParaRPr lang="ru-RU" sz="22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ru-RU" sz="2200" dirty="0" smtClean="0">
                <a:latin typeface="Times New Roman" panose="02020603050405020304" pitchFamily="18" charset="0"/>
                <a:cs typeface="Times New Roman" panose="02020603050405020304" pitchFamily="18" charset="0"/>
              </a:rPr>
              <a:t>Вам </a:t>
            </a:r>
            <a:r>
              <a:rPr lang="ru-RU" sz="2200" dirty="0">
                <a:latin typeface="Times New Roman" panose="02020603050405020304" pitchFamily="18" charset="0"/>
                <a:cs typeface="Times New Roman" panose="02020603050405020304" pitchFamily="18" charset="0"/>
              </a:rPr>
              <a:t>понравилось поздравление Феди и Нюши? Чем оно вам понравилось? Очень важно подарить имениннику то, что доставит ему удовольствие. Подарки можно сделать своими руками. Николай Ильич любит рыбалку, поэтому Федя и Нюша дарят ему лодку и щуку. Ничего, что лодку нарисовали, а щуку слепили из пластилина. Дядя Коля рад. Он чувствует, что дети старались сделать ему приятное. “Говорящая“ щука пришла из сказки. Наверное, племянники хотят, чтобы она выполнила три желания именинника. День рождения – веселый праздник. Чтобы всем было весело, нужно постараться: придумать стихи, нарисовать плакаты, разучить песенку или танец.</a:t>
            </a:r>
          </a:p>
          <a:p>
            <a:pPr indent="357188" algn="just"/>
            <a:r>
              <a:rPr lang="ru-RU" sz="2200" dirty="0">
                <a:latin typeface="Times New Roman" panose="02020603050405020304" pitchFamily="18" charset="0"/>
                <a:cs typeface="Times New Roman" panose="02020603050405020304" pitchFamily="18" charset="0"/>
              </a:rPr>
              <a:t>Однако одного подарка для поздравления мало: важно еще знать слова, с которыми принято обращаться к имениннику. (Вручение подарка обычно сопровождается поздравлением и пожеланиями здоровья, радостей, успехов.)</a:t>
            </a:r>
          </a:p>
          <a:p>
            <a:pPr marL="342900" indent="-342900" algn="just">
              <a:buFont typeface="Arial" panose="020B0604020202020204" pitchFamily="34" charset="0"/>
              <a:buChar char="•"/>
            </a:pPr>
            <a:r>
              <a:rPr lang="ru-RU" sz="2200" dirty="0" smtClean="0">
                <a:latin typeface="Times New Roman" panose="02020603050405020304" pitchFamily="18" charset="0"/>
                <a:cs typeface="Times New Roman" panose="02020603050405020304" pitchFamily="18" charset="0"/>
              </a:rPr>
              <a:t>Вспомните</a:t>
            </a:r>
            <a:r>
              <a:rPr lang="ru-RU" sz="2200" dirty="0">
                <a:latin typeface="Times New Roman" panose="02020603050405020304" pitchFamily="18" charset="0"/>
                <a:cs typeface="Times New Roman" panose="02020603050405020304" pitchFamily="18" charset="0"/>
              </a:rPr>
              <a:t>, какими словами поздравляли дядю Колю его племянники, дедушка, бабушка. Какие слова еще можно было бы произнести? Как вы поздравляете маму, папу, бабушку?</a:t>
            </a:r>
          </a:p>
          <a:p>
            <a:pPr marL="342900" indent="-342900" algn="just">
              <a:buFont typeface="Arial" panose="020B0604020202020204" pitchFamily="34" charset="0"/>
              <a:buChar char="•"/>
            </a:pPr>
            <a:r>
              <a:rPr lang="ru-RU" sz="2200" dirty="0" smtClean="0">
                <a:latin typeface="Times New Roman" panose="02020603050405020304" pitchFamily="18" charset="0"/>
                <a:cs typeface="Times New Roman" panose="02020603050405020304" pitchFamily="18" charset="0"/>
              </a:rPr>
              <a:t>А </a:t>
            </a:r>
            <a:r>
              <a:rPr lang="ru-RU" sz="2200" dirty="0">
                <a:latin typeface="Times New Roman" panose="02020603050405020304" pitchFamily="18" charset="0"/>
                <a:cs typeface="Times New Roman" panose="02020603050405020304" pitchFamily="18" charset="0"/>
              </a:rPr>
              <a:t>как поздравили Николая Ильича его сослуживцы? (Поздравления бывают официальные.) Вспомните, что было написано в телеграмме.</a:t>
            </a:r>
          </a:p>
        </p:txBody>
      </p:sp>
      <p:sp>
        <p:nvSpPr>
          <p:cNvPr id="3" name="Номер слайда 2"/>
          <p:cNvSpPr>
            <a:spLocks noGrp="1"/>
          </p:cNvSpPr>
          <p:nvPr>
            <p:ph type="sldNum" sz="quarter" idx="12"/>
          </p:nvPr>
        </p:nvSpPr>
        <p:spPr/>
        <p:txBody>
          <a:bodyPr/>
          <a:lstStyle/>
          <a:p>
            <a:fld id="{5D38466B-DEE6-4334-8400-331435FCFD1B}" type="slidenum">
              <a:rPr lang="ru-RU" smtClean="0"/>
              <a:t>55</a:t>
            </a:fld>
            <a:endParaRPr lang="ru-RU"/>
          </a:p>
        </p:txBody>
      </p:sp>
    </p:spTree>
    <p:extLst>
      <p:ext uri="{BB962C8B-B14F-4D97-AF65-F5344CB8AC3E}">
        <p14:creationId xmlns:p14="http://schemas.microsoft.com/office/powerpoint/2010/main" val="19700493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893647"/>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Кейс 11 “Разговор </a:t>
            </a:r>
            <a:r>
              <a:rPr lang="ru-RU" sz="2400" b="1" dirty="0">
                <a:latin typeface="Times New Roman" panose="02020603050405020304" pitchFamily="18" charset="0"/>
                <a:cs typeface="Times New Roman" panose="02020603050405020304" pitchFamily="18" charset="0"/>
              </a:rPr>
              <a:t>с незнакомыми на улице“</a:t>
            </a:r>
          </a:p>
          <a:p>
            <a:pPr indent="357188" algn="just"/>
            <a:r>
              <a:rPr lang="ru-RU" sz="2400" dirty="0" smtClean="0">
                <a:latin typeface="Times New Roman" panose="02020603050405020304" pitchFamily="18" charset="0"/>
                <a:cs typeface="Times New Roman" panose="02020603050405020304" pitchFamily="18" charset="0"/>
              </a:rPr>
              <a:t>Задачи: ввести </a:t>
            </a:r>
            <a:r>
              <a:rPr lang="ru-RU" sz="2400" dirty="0">
                <a:latin typeface="Times New Roman" panose="02020603050405020304" pitchFamily="18" charset="0"/>
                <a:cs typeface="Times New Roman" panose="02020603050405020304" pitchFamily="18" charset="0"/>
              </a:rPr>
              <a:t>в речевой обиход вежливые формы обращения к незнакомому человеку.</a:t>
            </a:r>
          </a:p>
          <a:p>
            <a:pPr indent="357188" algn="just"/>
            <a:r>
              <a:rPr lang="ru-RU" sz="2400" dirty="0" smtClean="0">
                <a:latin typeface="Times New Roman" panose="02020603050405020304" pitchFamily="18" charset="0"/>
                <a:cs typeface="Times New Roman" panose="02020603050405020304" pitchFamily="18" charset="0"/>
              </a:rPr>
              <a:t>Некоторые </a:t>
            </a:r>
            <a:r>
              <a:rPr lang="ru-RU" sz="2400" dirty="0">
                <a:latin typeface="Times New Roman" panose="02020603050405020304" pitchFamily="18" charset="0"/>
                <a:cs typeface="Times New Roman" panose="02020603050405020304" pitchFamily="18" charset="0"/>
              </a:rPr>
              <a:t>установки. В современном русском языке нет устойчивых общепринятых форм обращения к взрослому незнакомому, которыми мог бы воспользоваться ребенок. Старые формы господин, сударь, сударыня пока не укоренились. Обращение дядя, тетя возможны в детской речи, но только в дошкольном возрасте. Попробуйте научить ребенка обращаться к незнакомому без использования прямого обращения: остановись, сделай паузу, посмотри в лицо человека и произнеси слова Будьте добры, скажите, пожалуйста. Затем задай вопрос.</a:t>
            </a:r>
          </a:p>
          <a:p>
            <a:pPr indent="357188" algn="just"/>
            <a:r>
              <a:rPr lang="ru-RU" sz="2400" dirty="0" smtClean="0">
                <a:latin typeface="Times New Roman" panose="02020603050405020304" pitchFamily="18" charset="0"/>
                <a:cs typeface="Times New Roman" panose="02020603050405020304" pitchFamily="18" charset="0"/>
              </a:rPr>
              <a:t>Посоветуйте </a:t>
            </a:r>
            <a:r>
              <a:rPr lang="ru-RU" sz="2400" dirty="0">
                <a:latin typeface="Times New Roman" panose="02020603050405020304" pitchFamily="18" charset="0"/>
                <a:cs typeface="Times New Roman" panose="02020603050405020304" pitchFamily="18" charset="0"/>
              </a:rPr>
              <a:t>употреблять вопрос </a:t>
            </a:r>
            <a:r>
              <a:rPr lang="ru-RU" sz="2400" dirty="0" smtClean="0">
                <a:latin typeface="Times New Roman" panose="02020603050405020304" pitchFamily="18" charset="0"/>
                <a:cs typeface="Times New Roman" panose="02020603050405020304" pitchFamily="18" charset="0"/>
              </a:rPr>
              <a:t>«Который час», </a:t>
            </a:r>
            <a:r>
              <a:rPr lang="ru-RU" sz="2400" dirty="0">
                <a:latin typeface="Times New Roman" panose="02020603050405020304" pitchFamily="18" charset="0"/>
                <a:cs typeface="Times New Roman" panose="02020603050405020304" pitchFamily="18" charset="0"/>
              </a:rPr>
              <a:t>а не </a:t>
            </a:r>
            <a:r>
              <a:rPr lang="ru-RU" sz="2400" dirty="0" smtClean="0">
                <a:latin typeface="Times New Roman" panose="02020603050405020304" pitchFamily="18" charset="0"/>
                <a:cs typeface="Times New Roman" panose="02020603050405020304" pitchFamily="18" charset="0"/>
              </a:rPr>
              <a:t>«Сколько времени»?</a:t>
            </a:r>
            <a:endParaRPr lang="ru-RU" sz="2400" dirty="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Разыграйте </a:t>
            </a:r>
            <a:r>
              <a:rPr lang="ru-RU" sz="2400" dirty="0">
                <a:latin typeface="Times New Roman" panose="02020603050405020304" pitchFamily="18" charset="0"/>
                <a:cs typeface="Times New Roman" panose="02020603050405020304" pitchFamily="18" charset="0"/>
              </a:rPr>
              <a:t>диалоги – сценки “Встречи на улице и во дворе“.</a:t>
            </a:r>
          </a:p>
        </p:txBody>
      </p:sp>
      <p:sp>
        <p:nvSpPr>
          <p:cNvPr id="3" name="Номер слайда 2"/>
          <p:cNvSpPr>
            <a:spLocks noGrp="1"/>
          </p:cNvSpPr>
          <p:nvPr>
            <p:ph type="sldNum" sz="quarter" idx="12"/>
          </p:nvPr>
        </p:nvSpPr>
        <p:spPr/>
        <p:txBody>
          <a:bodyPr/>
          <a:lstStyle/>
          <a:p>
            <a:fld id="{5D38466B-DEE6-4334-8400-331435FCFD1B}" type="slidenum">
              <a:rPr lang="ru-RU" smtClean="0"/>
              <a:t>56</a:t>
            </a:fld>
            <a:endParaRPr lang="ru-RU"/>
          </a:p>
        </p:txBody>
      </p:sp>
    </p:spTree>
    <p:extLst>
      <p:ext uri="{BB962C8B-B14F-4D97-AF65-F5344CB8AC3E}">
        <p14:creationId xmlns:p14="http://schemas.microsoft.com/office/powerpoint/2010/main" val="19387190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509200"/>
          </a:xfrm>
          <a:prstGeom prst="rect">
            <a:avLst/>
          </a:prstGeom>
        </p:spPr>
        <p:txBody>
          <a:bodyPr wrap="square">
            <a:spAutoFit/>
          </a:bodyPr>
          <a:lstStyle/>
          <a:p>
            <a:pPr indent="357188" algn="just"/>
            <a:r>
              <a:rPr lang="ru-RU" sz="2200" i="1" dirty="0">
                <a:latin typeface="Times New Roman" panose="02020603050405020304" pitchFamily="18" charset="0"/>
                <a:cs typeface="Times New Roman" panose="02020603050405020304" pitchFamily="18" charset="0"/>
              </a:rPr>
              <a:t>Будьте добры, скажите, пожалуйста…</a:t>
            </a:r>
          </a:p>
          <a:p>
            <a:pPr indent="357188" algn="just"/>
            <a:r>
              <a:rPr lang="ru-RU" sz="2200" i="1" dirty="0">
                <a:latin typeface="Times New Roman" panose="02020603050405020304" pitchFamily="18" charset="0"/>
                <a:cs typeface="Times New Roman" panose="02020603050405020304" pitchFamily="18" charset="0"/>
              </a:rPr>
              <a:t>Федя и Юра играют на площадке в бадминтон. Юра беспокоится:</a:t>
            </a:r>
          </a:p>
          <a:p>
            <a:pPr indent="357188" algn="just"/>
            <a:r>
              <a:rPr lang="ru-RU" sz="2200" i="1" dirty="0">
                <a:latin typeface="Times New Roman" panose="02020603050405020304" pitchFamily="18" charset="0"/>
                <a:cs typeface="Times New Roman" panose="02020603050405020304" pitchFamily="18" charset="0"/>
              </a:rPr>
              <a:t>- Федя, наверное, мне пора домой. Папа позволил гулять до шести. А сейчас сколько?</a:t>
            </a:r>
          </a:p>
          <a:p>
            <a:pPr indent="357188" algn="just"/>
            <a:r>
              <a:rPr lang="ru-RU" sz="2200" i="1" dirty="0">
                <a:latin typeface="Times New Roman" panose="02020603050405020304" pitchFamily="18" charset="0"/>
                <a:cs typeface="Times New Roman" panose="02020603050405020304" pitchFamily="18" charset="0"/>
              </a:rPr>
              <a:t>- Спросим у кого-нибудь, Юра. Вот у этой бабушки… Я подбегу…</a:t>
            </a:r>
          </a:p>
          <a:p>
            <a:pPr indent="357188" algn="just"/>
            <a:r>
              <a:rPr lang="ru-RU" sz="2200" i="1" dirty="0">
                <a:latin typeface="Times New Roman" panose="02020603050405020304" pitchFamily="18" charset="0"/>
                <a:cs typeface="Times New Roman" panose="02020603050405020304" pitchFamily="18" charset="0"/>
              </a:rPr>
              <a:t>По дорожке шла немолодая женщина в черной шляпке и перчатках. Она вела на поводке кудрявого пуделя.</a:t>
            </a:r>
          </a:p>
          <a:p>
            <a:pPr indent="357188" algn="just"/>
            <a:r>
              <a:rPr lang="ru-RU" sz="2200" i="1" dirty="0">
                <a:latin typeface="Times New Roman" panose="02020603050405020304" pitchFamily="18" charset="0"/>
                <a:cs typeface="Times New Roman" panose="02020603050405020304" pitchFamily="18" charset="0"/>
              </a:rPr>
              <a:t>Федя с разбегу задел пожилую женщину и выпалил:</a:t>
            </a:r>
          </a:p>
          <a:p>
            <a:pPr indent="357188" algn="just"/>
            <a:r>
              <a:rPr lang="ru-RU" sz="2200" i="1" dirty="0">
                <a:latin typeface="Times New Roman" panose="02020603050405020304" pitchFamily="18" charset="0"/>
                <a:cs typeface="Times New Roman" panose="02020603050405020304" pitchFamily="18" charset="0"/>
              </a:rPr>
              <a:t>- Ой, </a:t>
            </a:r>
            <a:r>
              <a:rPr lang="ru-RU" sz="2200" i="1" dirty="0" err="1">
                <a:latin typeface="Times New Roman" panose="02020603050405020304" pitchFamily="18" charset="0"/>
                <a:cs typeface="Times New Roman" panose="02020603050405020304" pitchFamily="18" charset="0"/>
              </a:rPr>
              <a:t>тю</a:t>
            </a:r>
            <a:r>
              <a:rPr lang="ru-RU" sz="2200" i="1" dirty="0">
                <a:latin typeface="Times New Roman" panose="02020603050405020304" pitchFamily="18" charset="0"/>
                <a:cs typeface="Times New Roman" panose="02020603050405020304" pitchFamily="18" charset="0"/>
              </a:rPr>
              <a:t>… те… ба… извините, ща </a:t>
            </a:r>
            <a:r>
              <a:rPr lang="ru-RU" sz="2200" i="1" dirty="0" err="1">
                <a:latin typeface="Times New Roman" panose="02020603050405020304" pitchFamily="18" charset="0"/>
                <a:cs typeface="Times New Roman" panose="02020603050405020304" pitchFamily="18" charset="0"/>
              </a:rPr>
              <a:t>скоко</a:t>
            </a:r>
            <a:r>
              <a:rPr lang="ru-RU" sz="2200" i="1" dirty="0">
                <a:latin typeface="Times New Roman" panose="02020603050405020304" pitchFamily="18" charset="0"/>
                <a:cs typeface="Times New Roman" panose="02020603050405020304" pitchFamily="18" charset="0"/>
              </a:rPr>
              <a:t> время?</a:t>
            </a:r>
          </a:p>
          <a:p>
            <a:pPr indent="357188" algn="just"/>
            <a:r>
              <a:rPr lang="ru-RU" sz="2200" i="1" dirty="0">
                <a:latin typeface="Times New Roman" panose="02020603050405020304" pitchFamily="18" charset="0"/>
                <a:cs typeface="Times New Roman" panose="02020603050405020304" pitchFamily="18" charset="0"/>
              </a:rPr>
              <a:t>- Что ты сказал? – не поняла женщина. Она вздрогнула от неожиданности.</a:t>
            </a:r>
          </a:p>
          <a:p>
            <a:pPr indent="357188" algn="just"/>
            <a:r>
              <a:rPr lang="ru-RU" sz="2200" i="1" dirty="0">
                <a:latin typeface="Times New Roman" panose="02020603050405020304" pitchFamily="18" charset="0"/>
                <a:cs typeface="Times New Roman" panose="02020603050405020304" pitchFamily="18" charset="0"/>
              </a:rPr>
              <a:t>- Время, </a:t>
            </a:r>
            <a:r>
              <a:rPr lang="ru-RU" sz="2200" i="1" dirty="0" err="1">
                <a:latin typeface="Times New Roman" panose="02020603050405020304" pitchFamily="18" charset="0"/>
                <a:cs typeface="Times New Roman" panose="02020603050405020304" pitchFamily="18" charset="0"/>
              </a:rPr>
              <a:t>грю</a:t>
            </a:r>
            <a:r>
              <a:rPr lang="ru-RU" sz="2200" i="1"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скоко</a:t>
            </a:r>
            <a:r>
              <a:rPr lang="ru-RU" sz="2200" i="1" dirty="0">
                <a:latin typeface="Times New Roman" panose="02020603050405020304" pitchFamily="18" charset="0"/>
                <a:cs typeface="Times New Roman" panose="02020603050405020304" pitchFamily="18" charset="0"/>
              </a:rPr>
              <a:t>, а?</a:t>
            </a:r>
          </a:p>
          <a:p>
            <a:pPr indent="357188" algn="just"/>
            <a:r>
              <a:rPr lang="ru-RU" sz="2200" i="1" dirty="0">
                <a:latin typeface="Times New Roman" panose="02020603050405020304" pitchFamily="18" charset="0"/>
                <a:cs typeface="Times New Roman" panose="02020603050405020304" pitchFamily="18" charset="0"/>
              </a:rPr>
              <a:t>Женщина посмотрела на часы:</a:t>
            </a:r>
          </a:p>
          <a:p>
            <a:pPr indent="357188" algn="just"/>
            <a:r>
              <a:rPr lang="ru-RU" sz="2200" i="1" dirty="0">
                <a:latin typeface="Times New Roman" panose="02020603050405020304" pitchFamily="18" charset="0"/>
                <a:cs typeface="Times New Roman" panose="02020603050405020304" pitchFamily="18" charset="0"/>
              </a:rPr>
              <a:t>- Сейчас…</a:t>
            </a:r>
          </a:p>
          <a:p>
            <a:pPr indent="357188" algn="just"/>
            <a:r>
              <a:rPr lang="ru-RU" sz="2200" i="1" dirty="0">
                <a:latin typeface="Times New Roman" panose="02020603050405020304" pitchFamily="18" charset="0"/>
                <a:cs typeface="Times New Roman" panose="02020603050405020304" pitchFamily="18" charset="0"/>
              </a:rPr>
              <a:t>Но Федя уже не слушал ее. Он разговаривал с пуделем, а чтобы было удобнее, стал на четвереньки – нос к носу.</a:t>
            </a:r>
          </a:p>
          <a:p>
            <a:pPr indent="357188" algn="just"/>
            <a:r>
              <a:rPr lang="ru-RU" sz="2200" i="1"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Ав</a:t>
            </a:r>
            <a:r>
              <a:rPr lang="ru-RU" sz="2200" i="1"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ав</a:t>
            </a:r>
            <a:r>
              <a:rPr lang="ru-RU" sz="2200" i="1"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ав</a:t>
            </a:r>
            <a:r>
              <a:rPr lang="ru-RU" sz="2200" i="1" dirty="0">
                <a:latin typeface="Times New Roman" panose="02020603050405020304" pitchFamily="18" charset="0"/>
                <a:cs typeface="Times New Roman" panose="02020603050405020304" pitchFamily="18" charset="0"/>
              </a:rPr>
              <a:t>, - пролаял пудель.</a:t>
            </a:r>
          </a:p>
          <a:p>
            <a:pPr indent="357188" algn="just"/>
            <a:r>
              <a:rPr lang="ru-RU" sz="2200" i="1" dirty="0">
                <a:latin typeface="Times New Roman" panose="02020603050405020304" pitchFamily="18" charset="0"/>
                <a:cs typeface="Times New Roman" panose="02020603050405020304" pitchFamily="18" charset="0"/>
              </a:rPr>
              <a:t>- Да? А я думал </a:t>
            </a:r>
            <a:r>
              <a:rPr lang="ru-RU" sz="2200" i="1" dirty="0" err="1">
                <a:latin typeface="Times New Roman" panose="02020603050405020304" pitchFamily="18" charset="0"/>
                <a:cs typeface="Times New Roman" panose="02020603050405020304" pitchFamily="18" charset="0"/>
              </a:rPr>
              <a:t>ав</a:t>
            </a:r>
            <a:r>
              <a:rPr lang="ru-RU" sz="2200" i="1"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ав</a:t>
            </a:r>
            <a:r>
              <a:rPr lang="ru-RU" sz="2200" i="1"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ав</a:t>
            </a:r>
            <a:r>
              <a:rPr lang="ru-RU" sz="2200" i="1"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ав</a:t>
            </a:r>
            <a:r>
              <a:rPr lang="ru-RU" sz="2200" i="1"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ав</a:t>
            </a:r>
            <a:r>
              <a:rPr lang="ru-RU" sz="2200" i="1"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ав</a:t>
            </a:r>
            <a:r>
              <a:rPr lang="ru-RU" sz="2200" i="1" dirty="0">
                <a:latin typeface="Times New Roman" panose="02020603050405020304" pitchFamily="18" charset="0"/>
                <a:cs typeface="Times New Roman" panose="02020603050405020304" pitchFamily="18" charset="0"/>
              </a:rPr>
              <a:t>, - ответил Федя</a:t>
            </a:r>
            <a:r>
              <a:rPr lang="ru-RU" sz="2200" i="1" dirty="0" smtClean="0">
                <a:latin typeface="Times New Roman" panose="02020603050405020304" pitchFamily="18" charset="0"/>
                <a:cs typeface="Times New Roman" panose="02020603050405020304" pitchFamily="18" charset="0"/>
              </a:rPr>
              <a:t>.</a:t>
            </a:r>
            <a:endParaRPr lang="ru-RU" sz="2200" i="1"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57</a:t>
            </a:fld>
            <a:endParaRPr lang="ru-RU"/>
          </a:p>
        </p:txBody>
      </p:sp>
    </p:spTree>
    <p:extLst>
      <p:ext uri="{BB962C8B-B14F-4D97-AF65-F5344CB8AC3E}">
        <p14:creationId xmlns:p14="http://schemas.microsoft.com/office/powerpoint/2010/main" val="3082308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832092"/>
          </a:xfrm>
          <a:prstGeom prst="rect">
            <a:avLst/>
          </a:prstGeom>
        </p:spPr>
        <p:txBody>
          <a:bodyPr wrap="square">
            <a:spAutoFit/>
          </a:bodyPr>
          <a:lstStyle/>
          <a:p>
            <a:pPr indent="357188" algn="just"/>
            <a:r>
              <a:rPr lang="ru-RU" sz="2200" i="1" dirty="0" smtClean="0">
                <a:latin typeface="Times New Roman" panose="02020603050405020304" pitchFamily="18" charset="0"/>
                <a:cs typeface="Times New Roman" panose="02020603050405020304" pitchFamily="18" charset="0"/>
              </a:rPr>
              <a:t>В </a:t>
            </a:r>
            <a:r>
              <a:rPr lang="ru-RU" sz="2200" i="1" dirty="0">
                <a:latin typeface="Times New Roman" panose="02020603050405020304" pitchFamily="18" charset="0"/>
                <a:cs typeface="Times New Roman" panose="02020603050405020304" pitchFamily="18" charset="0"/>
              </a:rPr>
              <a:t>это время на площадке появился дедушка. Он сказал:</a:t>
            </a:r>
          </a:p>
          <a:p>
            <a:pPr indent="357188" algn="just"/>
            <a:r>
              <a:rPr lang="ru-RU" sz="2200" i="1" dirty="0">
                <a:latin typeface="Times New Roman" panose="02020603050405020304" pitchFamily="18" charset="0"/>
                <a:cs typeface="Times New Roman" panose="02020603050405020304" pitchFamily="18" charset="0"/>
              </a:rPr>
              <a:t>- Здравствуйте, Надежда Петровна! Вы, я вижу, познакомились с моим непоседливым внуком.</a:t>
            </a:r>
          </a:p>
          <a:p>
            <a:pPr indent="357188" algn="just"/>
            <a:r>
              <a:rPr lang="ru-RU" sz="2200" i="1" dirty="0">
                <a:latin typeface="Times New Roman" panose="02020603050405020304" pitchFamily="18" charset="0"/>
                <a:cs typeface="Times New Roman" panose="02020603050405020304" pitchFamily="18" charset="0"/>
              </a:rPr>
              <a:t>Надежда Петровна воскликнула:</a:t>
            </a:r>
          </a:p>
          <a:p>
            <a:pPr indent="357188" algn="just"/>
            <a:r>
              <a:rPr lang="ru-RU" sz="2200" i="1" dirty="0">
                <a:latin typeface="Times New Roman" panose="02020603050405020304" pitchFamily="18" charset="0"/>
                <a:cs typeface="Times New Roman" panose="02020603050405020304" pitchFamily="18" charset="0"/>
              </a:rPr>
              <a:t>- Какие странные манеры,</a:t>
            </a:r>
          </a:p>
          <a:p>
            <a:pPr indent="357188" algn="just"/>
            <a:r>
              <a:rPr lang="ru-RU" sz="2200" i="1" dirty="0">
                <a:latin typeface="Times New Roman" panose="02020603050405020304" pitchFamily="18" charset="0"/>
                <a:cs typeface="Times New Roman" panose="02020603050405020304" pitchFamily="18" charset="0"/>
              </a:rPr>
              <a:t>Немедленно примите меры!</a:t>
            </a:r>
          </a:p>
          <a:p>
            <a:pPr indent="357188" algn="just"/>
            <a:r>
              <a:rPr lang="ru-RU" sz="2200" i="1" dirty="0">
                <a:latin typeface="Times New Roman" panose="02020603050405020304" pitchFamily="18" charset="0"/>
                <a:cs typeface="Times New Roman" panose="02020603050405020304" pitchFamily="18" charset="0"/>
              </a:rPr>
              <a:t>Дедушка позвал Федю и Юру:</a:t>
            </a:r>
          </a:p>
          <a:p>
            <a:pPr indent="357188" algn="just"/>
            <a:r>
              <a:rPr lang="ru-RU" sz="2200" i="1" dirty="0">
                <a:latin typeface="Times New Roman" panose="02020603050405020304" pitchFamily="18" charset="0"/>
                <a:cs typeface="Times New Roman" panose="02020603050405020304" pitchFamily="18" charset="0"/>
              </a:rPr>
              <a:t>- Вот что, друзья, если вы хотите задать вопрос незнакомому человеку, нужно не спеша подойти и обратиться к нему со словами: Будьте добры, скажите, пожалуйста…</a:t>
            </a:r>
          </a:p>
          <a:p>
            <a:pPr indent="357188" algn="just"/>
            <a:r>
              <a:rPr lang="ru-RU" sz="2200" i="1" dirty="0">
                <a:latin typeface="Times New Roman" panose="02020603050405020304" pitchFamily="18" charset="0"/>
                <a:cs typeface="Times New Roman" panose="02020603050405020304" pitchFamily="18" charset="0"/>
              </a:rPr>
              <a:t>Федя и Юра подошли к Надежде Петровне. Федя спросил:</a:t>
            </a:r>
          </a:p>
          <a:p>
            <a:pPr indent="357188" algn="just"/>
            <a:r>
              <a:rPr lang="ru-RU" sz="2200" i="1" dirty="0">
                <a:latin typeface="Times New Roman" panose="02020603050405020304" pitchFamily="18" charset="0"/>
                <a:cs typeface="Times New Roman" panose="02020603050405020304" pitchFamily="18" charset="0"/>
              </a:rPr>
              <a:t>- Будьте добры, скажите, пожалуйста, который час?</a:t>
            </a:r>
          </a:p>
          <a:p>
            <a:pPr indent="357188" algn="just"/>
            <a:r>
              <a:rPr lang="ru-RU" sz="2200" i="1" dirty="0">
                <a:latin typeface="Times New Roman" panose="02020603050405020304" pitchFamily="18" charset="0"/>
                <a:cs typeface="Times New Roman" panose="02020603050405020304" pitchFamily="18" charset="0"/>
              </a:rPr>
              <a:t>- Шесть часов, - ответила Надежда Петровна, а пудель стал на задние лапы и пролаял – ровно шесть раз.</a:t>
            </a:r>
          </a:p>
          <a:p>
            <a:pPr indent="357188" algn="just"/>
            <a:r>
              <a:rPr lang="ru-RU" sz="2200" i="1" dirty="0">
                <a:latin typeface="Times New Roman" panose="02020603050405020304" pitchFamily="18" charset="0"/>
                <a:cs typeface="Times New Roman" panose="02020603050405020304" pitchFamily="18" charset="0"/>
              </a:rPr>
              <a:t>- Спасибо, - сказали мальчики</a:t>
            </a:r>
            <a:r>
              <a:rPr lang="ru-RU" sz="2200" i="1" dirty="0" smtClean="0">
                <a:latin typeface="Times New Roman" panose="02020603050405020304" pitchFamily="18" charset="0"/>
                <a:cs typeface="Times New Roman" panose="02020603050405020304" pitchFamily="18" charset="0"/>
              </a:rPr>
              <a:t>.</a:t>
            </a:r>
          </a:p>
        </p:txBody>
      </p:sp>
      <p:sp>
        <p:nvSpPr>
          <p:cNvPr id="3" name="Номер слайда 2"/>
          <p:cNvSpPr>
            <a:spLocks noGrp="1"/>
          </p:cNvSpPr>
          <p:nvPr>
            <p:ph type="sldNum" sz="quarter" idx="12"/>
          </p:nvPr>
        </p:nvSpPr>
        <p:spPr/>
        <p:txBody>
          <a:bodyPr/>
          <a:lstStyle/>
          <a:p>
            <a:fld id="{5D38466B-DEE6-4334-8400-331435FCFD1B}" type="slidenum">
              <a:rPr lang="ru-RU" smtClean="0"/>
              <a:t>58</a:t>
            </a:fld>
            <a:endParaRPr lang="ru-RU"/>
          </a:p>
        </p:txBody>
      </p:sp>
    </p:spTree>
    <p:extLst>
      <p:ext uri="{BB962C8B-B14F-4D97-AF65-F5344CB8AC3E}">
        <p14:creationId xmlns:p14="http://schemas.microsoft.com/office/powerpoint/2010/main" val="8169044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2677656"/>
          </a:xfrm>
          <a:prstGeom prst="rect">
            <a:avLst/>
          </a:prstGeom>
        </p:spPr>
        <p:txBody>
          <a:bodyPr wrap="square">
            <a:spAutoFit/>
          </a:bodyPr>
          <a:lstStyle/>
          <a:p>
            <a:pPr indent="357188" algn="just"/>
            <a:r>
              <a:rPr lang="ru-RU" sz="2400" dirty="0">
                <a:latin typeface="Times New Roman" panose="02020603050405020304" pitchFamily="18" charset="0"/>
                <a:cs typeface="Times New Roman" panose="02020603050405020304" pitchFamily="18" charset="0"/>
              </a:rPr>
              <a:t>Вопросы:</a:t>
            </a:r>
          </a:p>
          <a:p>
            <a:pPr marL="342900" indent="-342900" algn="just">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Правильно ли вел себя Федя по отношению к незнакомому человеку? В чем проявилась его невежливость? (Он не сумел сформулировать вопрос, обратиться, говорил скороговоркой, невнятно, а когда Надежда Петровна стала ему отвечать, не слушал ее, а начал играть с собакой.)</a:t>
            </a:r>
          </a:p>
          <a:p>
            <a:pPr marL="342900" indent="-342900" algn="just">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Какие слова нужно произнести, чтобы узнать время у незнакомого человека?</a:t>
            </a:r>
          </a:p>
          <a:p>
            <a:pPr marL="342900" indent="-342900" algn="just">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Как нужно его выслушать и что обязательно сказать в ответ?</a:t>
            </a:r>
          </a:p>
        </p:txBody>
      </p:sp>
      <p:sp>
        <p:nvSpPr>
          <p:cNvPr id="3" name="Номер слайда 2"/>
          <p:cNvSpPr>
            <a:spLocks noGrp="1"/>
          </p:cNvSpPr>
          <p:nvPr>
            <p:ph type="sldNum" sz="quarter" idx="12"/>
          </p:nvPr>
        </p:nvSpPr>
        <p:spPr/>
        <p:txBody>
          <a:bodyPr/>
          <a:lstStyle/>
          <a:p>
            <a:fld id="{5D38466B-DEE6-4334-8400-331435FCFD1B}" type="slidenum">
              <a:rPr lang="ru-RU" smtClean="0"/>
              <a:t>59</a:t>
            </a:fld>
            <a:endParaRPr lang="ru-RU"/>
          </a:p>
        </p:txBody>
      </p:sp>
    </p:spTree>
    <p:extLst>
      <p:ext uri="{BB962C8B-B14F-4D97-AF65-F5344CB8AC3E}">
        <p14:creationId xmlns:p14="http://schemas.microsoft.com/office/powerpoint/2010/main" val="3770614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154984"/>
          </a:xfrm>
          <a:prstGeom prst="rect">
            <a:avLst/>
          </a:prstGeom>
        </p:spPr>
        <p:txBody>
          <a:bodyPr wrap="square">
            <a:spAutoFit/>
          </a:bodyPr>
          <a:lstStyle/>
          <a:p>
            <a:pPr indent="357188" algn="ctr"/>
            <a:r>
              <a:rPr lang="ru-RU" sz="2400" b="1" dirty="0">
                <a:latin typeface="Times New Roman" panose="02020603050405020304" pitchFamily="18" charset="0"/>
                <a:cs typeface="Times New Roman" panose="02020603050405020304" pitchFamily="18" charset="0"/>
              </a:rPr>
              <a:t>Кейс-технология в образовании: что это такое?</a:t>
            </a:r>
          </a:p>
          <a:p>
            <a:pPr indent="357188" algn="just"/>
            <a:r>
              <a:rPr lang="ru-RU" sz="2400" dirty="0">
                <a:latin typeface="Times New Roman" panose="02020603050405020304" pitchFamily="18" charset="0"/>
                <a:cs typeface="Times New Roman" panose="02020603050405020304" pitchFamily="18" charset="0"/>
              </a:rPr>
              <a:t>Его суть заключается в организации процесса обучения посредством применения описаний конкретных ситуаций. Кейс-технология в образовании предполагает осмысление учащимися реальной жизненной ситуации, описание которой и отражает конкретную практическую проблему, и актуализирует соответствующий комплекс знаний, необходимых для усвоения в ходе разрешения проблемы. </a:t>
            </a:r>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Сама </a:t>
            </a:r>
            <a:r>
              <a:rPr lang="ru-RU" sz="2400" dirty="0">
                <a:latin typeface="Times New Roman" panose="02020603050405020304" pitchFamily="18" charset="0"/>
                <a:cs typeface="Times New Roman" panose="02020603050405020304" pitchFamily="18" charset="0"/>
              </a:rPr>
              <a:t>же проблема однозначных решений не имеет. В кейсе действия или представляются в описании, которые впоследствии необходимо осмыслить (эффективность, последствия), или они предлагаются как способ разрешения проблем. </a:t>
            </a:r>
            <a:endParaRPr lang="ru-RU" sz="2400" dirty="0" smtClean="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6</a:t>
            </a:fld>
            <a:endParaRPr lang="ru-RU"/>
          </a:p>
        </p:txBody>
      </p:sp>
    </p:spTree>
    <p:extLst>
      <p:ext uri="{BB962C8B-B14F-4D97-AF65-F5344CB8AC3E}">
        <p14:creationId xmlns:p14="http://schemas.microsoft.com/office/powerpoint/2010/main" val="9357268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883403" y="3037668"/>
            <a:ext cx="10616339" cy="3139295"/>
          </a:xfrm>
          <a:solidFill>
            <a:schemeClr val="accent6">
              <a:lumMod val="40000"/>
              <a:lumOff val="60000"/>
            </a:schemeClr>
          </a:solidFill>
        </p:spPr>
        <p:txBody>
          <a:bodyPr>
            <a:normAutofit/>
          </a:bodyPr>
          <a:lstStyle/>
          <a:p>
            <a:pPr marL="0" indent="0" algn="ctr">
              <a:buNone/>
            </a:pPr>
            <a:endParaRPr lang="ru-RU" sz="4800" dirty="0" smtClean="0">
              <a:latin typeface="Times New Roman" panose="02020603050405020304" pitchFamily="18" charset="0"/>
              <a:cs typeface="Times New Roman" panose="02020603050405020304" pitchFamily="18" charset="0"/>
            </a:endParaRPr>
          </a:p>
          <a:p>
            <a:pPr marL="0" indent="0" algn="ctr">
              <a:buNone/>
            </a:pPr>
            <a:r>
              <a:rPr lang="ru-RU" sz="4800" dirty="0">
                <a:latin typeface="Times New Roman" panose="02020603050405020304" pitchFamily="18" charset="0"/>
                <a:cs typeface="Times New Roman" panose="02020603050405020304" pitchFamily="18" charset="0"/>
              </a:rPr>
              <a:t>Пакет </a:t>
            </a:r>
            <a:r>
              <a:rPr lang="ru-RU" sz="4800" dirty="0" smtClean="0">
                <a:latin typeface="Times New Roman" panose="02020603050405020304" pitchFamily="18" charset="0"/>
                <a:cs typeface="Times New Roman" panose="02020603050405020304" pitchFamily="18" charset="0"/>
              </a:rPr>
              <a:t>кейс </a:t>
            </a:r>
          </a:p>
          <a:p>
            <a:pPr marL="0" indent="0" algn="ctr">
              <a:buNone/>
            </a:pPr>
            <a:r>
              <a:rPr lang="ru-RU" sz="4800" dirty="0" smtClean="0">
                <a:latin typeface="Times New Roman" panose="02020603050405020304" pitchFamily="18" charset="0"/>
                <a:cs typeface="Times New Roman" panose="02020603050405020304" pitchFamily="18" charset="0"/>
              </a:rPr>
              <a:t>«ролевое проектирование»</a:t>
            </a:r>
          </a:p>
        </p:txBody>
      </p:sp>
      <p:pic>
        <p:nvPicPr>
          <p:cNvPr id="2050" name="Picture 2" descr="http://userscontent2.emaze.com/images/a5392314-23d1-4b00-b0cc-b5ef1a4b714c/4455ed03-adb0-45af-b85d-34f76a31aebdimage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382" y="122506"/>
            <a:ext cx="8143875" cy="2714626"/>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5D38466B-DEE6-4334-8400-331435FCFD1B}" type="slidenum">
              <a:rPr lang="ru-RU" smtClean="0"/>
              <a:t>60</a:t>
            </a:fld>
            <a:endParaRPr lang="ru-RU"/>
          </a:p>
        </p:txBody>
      </p:sp>
    </p:spTree>
    <p:extLst>
      <p:ext uri="{BB962C8B-B14F-4D97-AF65-F5344CB8AC3E}">
        <p14:creationId xmlns:p14="http://schemas.microsoft.com/office/powerpoint/2010/main" val="5101899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154984"/>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Ролевое проектирование </a:t>
            </a:r>
            <a:r>
              <a:rPr lang="ru-RU" sz="2400" dirty="0">
                <a:latin typeface="Times New Roman" panose="02020603050405020304" pitchFamily="18" charset="0"/>
                <a:cs typeface="Times New Roman" panose="02020603050405020304" pitchFamily="18" charset="0"/>
              </a:rPr>
              <a:t>– это вид </a:t>
            </a:r>
            <a:r>
              <a:rPr lang="ru-RU" sz="2400" dirty="0" smtClean="0">
                <a:latin typeface="Times New Roman" panose="02020603050405020304" pitchFamily="18" charset="0"/>
                <a:cs typeface="Times New Roman" panose="02020603050405020304" pitchFamily="18" charset="0"/>
              </a:rPr>
              <a:t>кейс–технологии</a:t>
            </a:r>
            <a:r>
              <a:rPr lang="ru-RU" sz="2400" dirty="0">
                <a:latin typeface="Times New Roman" panose="02020603050405020304" pitchFamily="18" charset="0"/>
                <a:cs typeface="Times New Roman" panose="02020603050405020304" pitchFamily="18" charset="0"/>
              </a:rPr>
              <a:t>, способствующий расширению социального и коммуникативного опыта дошкольников посредством проигрывания заданных ролей.</a:t>
            </a:r>
          </a:p>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b="1" dirty="0">
                <a:latin typeface="Times New Roman" panose="02020603050405020304" pitchFamily="18" charset="0"/>
                <a:cs typeface="Times New Roman" panose="02020603050405020304" pitchFamily="18" charset="0"/>
              </a:rPr>
              <a:t>Цель: </a:t>
            </a:r>
            <a:r>
              <a:rPr lang="ru-RU" sz="2400" dirty="0">
                <a:latin typeface="Times New Roman" panose="02020603050405020304" pitchFamily="18" charset="0"/>
                <a:cs typeface="Times New Roman" panose="02020603050405020304" pitchFamily="18" charset="0"/>
              </a:rPr>
              <a:t>на основе заданной роли оценить поступки и поведение участников предложенной ситуации.</a:t>
            </a:r>
          </a:p>
          <a:p>
            <a:pPr indent="357188" algn="just"/>
            <a:r>
              <a:rPr lang="ru-RU" sz="2400" dirty="0">
                <a:latin typeface="Times New Roman" panose="02020603050405020304" pitchFamily="18" charset="0"/>
                <a:cs typeface="Times New Roman" panose="02020603050405020304" pitchFamily="18" charset="0"/>
              </a:rPr>
              <a:t>Важной особенностью данной технологии является:</a:t>
            </a:r>
          </a:p>
          <a:p>
            <a:pPr indent="357188" algn="just"/>
            <a:r>
              <a:rPr lang="ru-RU" sz="2400" dirty="0">
                <a:latin typeface="Times New Roman" panose="02020603050405020304" pitchFamily="18" charset="0"/>
                <a:cs typeface="Times New Roman" panose="02020603050405020304" pitchFamily="18" charset="0"/>
              </a:rPr>
              <a:t>•	умение дошкольников принять на себя роль;</a:t>
            </a:r>
          </a:p>
          <a:p>
            <a:pPr indent="357188" algn="just"/>
            <a:r>
              <a:rPr lang="ru-RU" sz="2400" dirty="0">
                <a:latin typeface="Times New Roman" panose="02020603050405020304" pitchFamily="18" charset="0"/>
                <a:cs typeface="Times New Roman" panose="02020603050405020304" pitchFamily="18" charset="0"/>
              </a:rPr>
              <a:t>•	умение спроектировать принятую роль в соответствии с заданными характеристиками;</a:t>
            </a:r>
          </a:p>
          <a:p>
            <a:pPr indent="357188" algn="just"/>
            <a:r>
              <a:rPr lang="ru-RU" sz="2400" dirty="0">
                <a:latin typeface="Times New Roman" panose="02020603050405020304" pitchFamily="18" charset="0"/>
                <a:cs typeface="Times New Roman" panose="02020603050405020304" pitchFamily="18" charset="0"/>
              </a:rPr>
              <a:t>•	ролевое взаимодействие.</a:t>
            </a:r>
          </a:p>
        </p:txBody>
      </p:sp>
      <p:sp>
        <p:nvSpPr>
          <p:cNvPr id="3" name="Номер слайда 2"/>
          <p:cNvSpPr>
            <a:spLocks noGrp="1"/>
          </p:cNvSpPr>
          <p:nvPr>
            <p:ph type="sldNum" sz="quarter" idx="12"/>
          </p:nvPr>
        </p:nvSpPr>
        <p:spPr/>
        <p:txBody>
          <a:bodyPr/>
          <a:lstStyle/>
          <a:p>
            <a:fld id="{5D38466B-DEE6-4334-8400-331435FCFD1B}" type="slidenum">
              <a:rPr lang="ru-RU" smtClean="0"/>
              <a:t>61</a:t>
            </a:fld>
            <a:endParaRPr lang="ru-RU"/>
          </a:p>
        </p:txBody>
      </p:sp>
    </p:spTree>
    <p:extLst>
      <p:ext uri="{BB962C8B-B14F-4D97-AF65-F5344CB8AC3E}">
        <p14:creationId xmlns:p14="http://schemas.microsoft.com/office/powerpoint/2010/main" val="36007396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830997"/>
          </a:xfrm>
          <a:prstGeom prst="rect">
            <a:avLst/>
          </a:prstGeom>
        </p:spPr>
        <p:txBody>
          <a:bodyPr wrap="square">
            <a:spAutoFit/>
          </a:bodyPr>
          <a:lstStyle/>
          <a:p>
            <a:pPr indent="357188" algn="just"/>
            <a:r>
              <a:rPr lang="ru-RU" sz="2400" dirty="0">
                <a:latin typeface="Times New Roman" panose="02020603050405020304" pitchFamily="18" charset="0"/>
                <a:cs typeface="Times New Roman" panose="02020603050405020304" pitchFamily="18" charset="0"/>
              </a:rPr>
              <a:t>Этапы </a:t>
            </a:r>
            <a:r>
              <a:rPr lang="ru-RU" sz="2400" dirty="0" smtClean="0">
                <a:latin typeface="Times New Roman" panose="02020603050405020304" pitchFamily="18" charset="0"/>
                <a:cs typeface="Times New Roman" panose="02020603050405020304" pitchFamily="18" charset="0"/>
              </a:rPr>
              <a:t>кейс–технологии </a:t>
            </a:r>
            <a:r>
              <a:rPr lang="ru-RU" sz="2400" dirty="0">
                <a:latin typeface="Times New Roman" panose="02020603050405020304" pitchFamily="18" charset="0"/>
                <a:cs typeface="Times New Roman" panose="02020603050405020304" pitchFamily="18" charset="0"/>
              </a:rPr>
              <a:t>и деятельность детей в процессе ролевого </a:t>
            </a:r>
            <a:r>
              <a:rPr lang="ru-RU" sz="2400" dirty="0" smtClean="0">
                <a:latin typeface="Times New Roman" panose="02020603050405020304" pitchFamily="18" charset="0"/>
                <a:cs typeface="Times New Roman" panose="02020603050405020304" pitchFamily="18" charset="0"/>
              </a:rPr>
              <a:t>проектирования</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62</a:t>
            </a:fld>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val="817086487"/>
              </p:ext>
            </p:extLst>
          </p:nvPr>
        </p:nvGraphicFramePr>
        <p:xfrm>
          <a:off x="774915" y="2483235"/>
          <a:ext cx="10578885" cy="3291840"/>
        </p:xfrm>
        <a:graphic>
          <a:graphicData uri="http://schemas.openxmlformats.org/drawingml/2006/table">
            <a:tbl>
              <a:tblPr firstRow="1" firstCol="1" bandRow="1"/>
              <a:tblGrid>
                <a:gridCol w="3872989">
                  <a:extLst>
                    <a:ext uri="{9D8B030D-6E8A-4147-A177-3AD203B41FA5}">
                      <a16:colId xmlns:a16="http://schemas.microsoft.com/office/drawing/2014/main" xmlns="" val="20000"/>
                    </a:ext>
                  </a:extLst>
                </a:gridCol>
                <a:gridCol w="6705896">
                  <a:extLst>
                    <a:ext uri="{9D8B030D-6E8A-4147-A177-3AD203B41FA5}">
                      <a16:colId xmlns:a16="http://schemas.microsoft.com/office/drawing/2014/main" xmlns="" val="20001"/>
                    </a:ext>
                  </a:extLst>
                </a:gridCol>
              </a:tblGrid>
              <a:tr h="0">
                <a:tc>
                  <a:txBody>
                    <a:bodyPr/>
                    <a:lstStyle/>
                    <a:p>
                      <a:pPr algn="ctr">
                        <a:spcAft>
                          <a:spcPts val="0"/>
                        </a:spcAf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Этапы</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Деятельность детей</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0"/>
                  </a:ext>
                </a:extLst>
              </a:tr>
              <a:tr h="0">
                <a:tc>
                  <a:txBody>
                    <a:bodyPr/>
                    <a:lstStyle/>
                    <a:p>
                      <a:pPr>
                        <a:spcAft>
                          <a:spcPts val="0"/>
                        </a:spcAf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Знакомство с ситуацией, ее особенностями</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400">
                          <a:effectLst/>
                          <a:latin typeface="Times New Roman" panose="02020603050405020304" pitchFamily="18" charset="0"/>
                          <a:ea typeface="Times New Roman" panose="02020603050405020304" pitchFamily="18" charset="0"/>
                          <a:cs typeface="Times New Roman" panose="02020603050405020304" pitchFamily="18" charset="0"/>
                        </a:rPr>
                        <a:t>Воспринимают предложенную ситуацию</a:t>
                      </a:r>
                      <a:endParaRPr lang="ru-R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spcAft>
                          <a:spcPts val="0"/>
                        </a:spcAft>
                      </a:pPr>
                      <a:r>
                        <a:rPr lang="ru-RU" sz="2400">
                          <a:effectLst/>
                          <a:latin typeface="Times New Roman" panose="02020603050405020304" pitchFamily="18" charset="0"/>
                          <a:ea typeface="Times New Roman" panose="02020603050405020304" pitchFamily="18" charset="0"/>
                          <a:cs typeface="Times New Roman" panose="02020603050405020304" pitchFamily="18" charset="0"/>
                        </a:rPr>
                        <a:t>Актуализация знаний</a:t>
                      </a:r>
                      <a:endParaRPr lang="ru-R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Объединяются парами, распределяют роли, взаимодействуют, сотрудничают, </a:t>
                      </a:r>
                      <a:r>
                        <a:rPr lang="ru-RU"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договариваются.</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spcAft>
                          <a:spcPts val="0"/>
                        </a:spcAft>
                      </a:pPr>
                      <a:r>
                        <a:rPr lang="ru-RU" sz="2400">
                          <a:effectLst/>
                          <a:latin typeface="Times New Roman" panose="02020603050405020304" pitchFamily="18" charset="0"/>
                          <a:ea typeface="Times New Roman" panose="02020603050405020304" pitchFamily="18" charset="0"/>
                          <a:cs typeface="Times New Roman" panose="02020603050405020304" pitchFamily="18" charset="0"/>
                        </a:rPr>
                        <a:t>Мозговой штурм</a:t>
                      </a:r>
                      <a:endParaRPr lang="ru-R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Осуществляют поисковую деятельность.</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a:spcAft>
                          <a:spcPts val="0"/>
                        </a:spcAft>
                      </a:pPr>
                      <a:r>
                        <a:rPr lang="ru-RU" sz="2400">
                          <a:effectLst/>
                          <a:latin typeface="Times New Roman" panose="02020603050405020304" pitchFamily="18" charset="0"/>
                          <a:ea typeface="Times New Roman" panose="02020603050405020304" pitchFamily="18" charset="0"/>
                          <a:cs typeface="Times New Roman" panose="02020603050405020304" pitchFamily="18" charset="0"/>
                        </a:rPr>
                        <a:t>Презентация</a:t>
                      </a:r>
                      <a:endParaRPr lang="ru-R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Представляют свои роли, осуществляют презентацию.</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0">
                <a:tc>
                  <a:txBody>
                    <a:bodyPr/>
                    <a:lstStyle/>
                    <a:p>
                      <a:pPr>
                        <a:spcAft>
                          <a:spcPts val="0"/>
                        </a:spcAft>
                      </a:pPr>
                      <a:r>
                        <a:rPr lang="ru-RU" sz="2400">
                          <a:effectLst/>
                          <a:latin typeface="Times New Roman" panose="02020603050405020304" pitchFamily="18" charset="0"/>
                          <a:ea typeface="Times New Roman" panose="02020603050405020304" pitchFamily="18" charset="0"/>
                          <a:cs typeface="Times New Roman" panose="02020603050405020304" pitchFamily="18" charset="0"/>
                        </a:rPr>
                        <a:t>Рефлексия </a:t>
                      </a:r>
                      <a:endParaRPr lang="ru-R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Анализируют, делают выводы.</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1971579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3785652"/>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Умения и навыки, которые формируются у дошкольников посредством кейс – технологии «ролевое проектирование</a:t>
            </a:r>
            <a:r>
              <a:rPr lang="ru-RU" sz="2400" b="1"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Умение пользоваться основными культурными способами деятельности, проявлять инициативу и самостоятельность в разных видах деятельности.</a:t>
            </a:r>
          </a:p>
          <a:p>
            <a:pPr indent="357188" algn="just"/>
            <a:r>
              <a:rPr lang="ru-RU" sz="2400" dirty="0">
                <a:latin typeface="Times New Roman" panose="02020603050405020304" pitchFamily="18" charset="0"/>
                <a:cs typeface="Times New Roman" panose="02020603050405020304" pitchFamily="18" charset="0"/>
              </a:rPr>
              <a:t>•	Умение договариваться, учитывать интересы и чувства других, умение разрешать конфликты.</a:t>
            </a:r>
          </a:p>
          <a:p>
            <a:pPr indent="357188" algn="just"/>
            <a:r>
              <a:rPr lang="ru-RU" sz="2400" dirty="0">
                <a:latin typeface="Times New Roman" panose="02020603050405020304" pitchFamily="18" charset="0"/>
                <a:cs typeface="Times New Roman" panose="02020603050405020304" pitchFamily="18" charset="0"/>
              </a:rPr>
              <a:t>•	Умение следовать социальным нормам поведения и правилам в разных видах деятельности.</a:t>
            </a:r>
          </a:p>
          <a:p>
            <a:pPr indent="357188" algn="just"/>
            <a:r>
              <a:rPr lang="ru-RU" sz="2400" dirty="0">
                <a:latin typeface="Times New Roman" panose="02020603050405020304" pitchFamily="18" charset="0"/>
                <a:cs typeface="Times New Roman" panose="02020603050405020304" pitchFamily="18" charset="0"/>
              </a:rPr>
              <a:t>•	Умение задавать вопросы взрослым и сверстникам, самостоятельно придумывать объяснения поступкам людей</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63</a:t>
            </a:fld>
            <a:endParaRPr lang="ru-RU"/>
          </a:p>
        </p:txBody>
      </p:sp>
    </p:spTree>
    <p:extLst>
      <p:ext uri="{BB962C8B-B14F-4D97-AF65-F5344CB8AC3E}">
        <p14:creationId xmlns:p14="http://schemas.microsoft.com/office/powerpoint/2010/main" val="33050274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3785652"/>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Умения и навыки, которые формируются у дошкольников посредством кейс – технологии «ролевое проектирование</a:t>
            </a:r>
            <a:r>
              <a:rPr lang="ru-RU" sz="2400" b="1"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Умение принимать собственное решение, опираясь на знания и умения в различных видах деятельности.</a:t>
            </a:r>
          </a:p>
          <a:p>
            <a:pPr indent="357188" algn="just"/>
            <a:r>
              <a:rPr lang="ru-RU" sz="2400" dirty="0">
                <a:latin typeface="Times New Roman" panose="02020603050405020304" pitchFamily="18" charset="0"/>
                <a:cs typeface="Times New Roman" panose="02020603050405020304" pitchFamily="18" charset="0"/>
              </a:rPr>
              <a:t>•	Навык владения разными формами и видами игры, различение условной и реальной ситуаций.</a:t>
            </a:r>
          </a:p>
          <a:p>
            <a:pPr indent="357188" algn="just"/>
            <a:r>
              <a:rPr lang="ru-RU" sz="2400" dirty="0">
                <a:latin typeface="Times New Roman" panose="02020603050405020304" pitchFamily="18" charset="0"/>
                <a:cs typeface="Times New Roman" panose="02020603050405020304" pitchFamily="18" charset="0"/>
              </a:rPr>
              <a:t>•	Навык владения устной речью, умение использовать речь для выражения своих мыслей, чувств и желаний, построения речевого высказывания в ситуации общения.</a:t>
            </a:r>
          </a:p>
          <a:p>
            <a:pPr indent="357188" algn="just"/>
            <a:r>
              <a:rPr lang="ru-RU" sz="2400" dirty="0">
                <a:latin typeface="Times New Roman" panose="02020603050405020304" pitchFamily="18" charset="0"/>
                <a:cs typeface="Times New Roman" panose="02020603050405020304" pitchFamily="18" charset="0"/>
              </a:rPr>
              <a:t>•	Навык положительного отношения к миру.</a:t>
            </a:r>
          </a:p>
        </p:txBody>
      </p:sp>
      <p:sp>
        <p:nvSpPr>
          <p:cNvPr id="3" name="Номер слайда 2"/>
          <p:cNvSpPr>
            <a:spLocks noGrp="1"/>
          </p:cNvSpPr>
          <p:nvPr>
            <p:ph type="sldNum" sz="quarter" idx="12"/>
          </p:nvPr>
        </p:nvSpPr>
        <p:spPr/>
        <p:txBody>
          <a:bodyPr/>
          <a:lstStyle/>
          <a:p>
            <a:fld id="{5D38466B-DEE6-4334-8400-331435FCFD1B}" type="slidenum">
              <a:rPr lang="ru-RU" smtClean="0"/>
              <a:t>64</a:t>
            </a:fld>
            <a:endParaRPr lang="ru-RU"/>
          </a:p>
        </p:txBody>
      </p:sp>
    </p:spTree>
    <p:extLst>
      <p:ext uri="{BB962C8B-B14F-4D97-AF65-F5344CB8AC3E}">
        <p14:creationId xmlns:p14="http://schemas.microsoft.com/office/powerpoint/2010/main" val="21747534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524315"/>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Пример «Настоящие друзья»</a:t>
            </a:r>
          </a:p>
          <a:p>
            <a:pPr indent="357188" algn="just"/>
            <a:r>
              <a:rPr lang="ru-RU" sz="2400" dirty="0">
                <a:latin typeface="Times New Roman" panose="02020603050405020304" pitchFamily="18" charset="0"/>
                <a:cs typeface="Times New Roman" panose="02020603050405020304" pitchFamily="18" charset="0"/>
              </a:rPr>
              <a:t>Ситуация: </a:t>
            </a:r>
            <a:r>
              <a:rPr lang="ru-RU" sz="2400" dirty="0" smtClean="0">
                <a:latin typeface="Times New Roman" panose="02020603050405020304" pitchFamily="18" charset="0"/>
                <a:cs typeface="Times New Roman" panose="02020603050405020304" pitchFamily="18" charset="0"/>
              </a:rPr>
              <a:t>«Коле </a:t>
            </a:r>
            <a:r>
              <a:rPr lang="ru-RU" sz="2400" dirty="0">
                <a:latin typeface="Times New Roman" panose="02020603050405020304" pitchFamily="18" charset="0"/>
                <a:cs typeface="Times New Roman" panose="02020603050405020304" pitchFamily="18" charset="0"/>
              </a:rPr>
              <a:t>купили новую парковку. Он очень обрадовался и начал с ней играть. Дима проходил мимо, задел парковку ногой, она упала и сломалась…»</a:t>
            </a:r>
          </a:p>
          <a:p>
            <a:pPr indent="357188" algn="just"/>
            <a:r>
              <a:rPr lang="ru-RU" sz="2400" dirty="0">
                <a:latin typeface="Times New Roman" panose="02020603050405020304" pitchFamily="18" charset="0"/>
                <a:cs typeface="Times New Roman" panose="02020603050405020304" pitchFamily="18" charset="0"/>
              </a:rPr>
              <a:t>Обсуждение ситуации: что произошло?</a:t>
            </a:r>
          </a:p>
          <a:p>
            <a:pPr indent="357188" algn="just"/>
            <a:r>
              <a:rPr lang="ru-RU" sz="2400" i="1" dirty="0">
                <a:latin typeface="Times New Roman" panose="02020603050405020304" pitchFamily="18" charset="0"/>
                <a:cs typeface="Times New Roman" panose="02020603050405020304" pitchFamily="18" charset="0"/>
              </a:rPr>
              <a:t>Обыгрывание ситуаций</a:t>
            </a:r>
          </a:p>
          <a:p>
            <a:pPr indent="357188" algn="just"/>
            <a:r>
              <a:rPr lang="ru-RU" sz="2400" dirty="0">
                <a:latin typeface="Times New Roman" panose="02020603050405020304" pitchFamily="18" charset="0"/>
                <a:cs typeface="Times New Roman" panose="02020603050405020304" pitchFamily="18" charset="0"/>
              </a:rPr>
              <a:t>Детям предлагается разбиться на пары: один </a:t>
            </a:r>
            <a:r>
              <a:rPr lang="ru-RU" sz="2400" dirty="0" smtClean="0">
                <a:latin typeface="Times New Roman" panose="02020603050405020304" pitchFamily="18" charset="0"/>
                <a:cs typeface="Times New Roman" panose="02020603050405020304" pitchFamily="18" charset="0"/>
              </a:rPr>
              <a:t>ребенок–мальчик</a:t>
            </a:r>
            <a:r>
              <a:rPr lang="ru-RU" sz="2400" dirty="0">
                <a:latin typeface="Times New Roman" panose="02020603050405020304" pitchFamily="18" charset="0"/>
                <a:cs typeface="Times New Roman" panose="02020603050405020304" pitchFamily="18" charset="0"/>
              </a:rPr>
              <a:t>, который играл с парковкой, другой ребенок – мальчик, который сломал парковку.</a:t>
            </a:r>
          </a:p>
          <a:p>
            <a:pPr indent="357188" algn="just"/>
            <a:r>
              <a:rPr lang="ru-RU" sz="2400" dirty="0">
                <a:latin typeface="Times New Roman" panose="02020603050405020304" pitchFamily="18" charset="0"/>
                <a:cs typeface="Times New Roman" panose="02020603050405020304" pitchFamily="18" charset="0"/>
              </a:rPr>
              <a:t>Детям предлагаются карточки с картинками, характеризующего героя. Например: Один герой – злой, другой вредный и упрямый или первый герой плаксивый, а другой доброжелательный, один воспитанный, а другой спокойный.</a:t>
            </a:r>
          </a:p>
          <a:p>
            <a:pPr indent="357188" algn="just"/>
            <a:r>
              <a:rPr lang="ru-RU" sz="2400" dirty="0">
                <a:latin typeface="Times New Roman" panose="02020603050405020304" pitchFamily="18" charset="0"/>
                <a:cs typeface="Times New Roman" panose="02020603050405020304" pitchFamily="18" charset="0"/>
              </a:rPr>
              <a:t>В конце дети и педагог  приходят к выводу: Кому же удалось договориться? Почему?</a:t>
            </a:r>
          </a:p>
        </p:txBody>
      </p:sp>
      <p:sp>
        <p:nvSpPr>
          <p:cNvPr id="3" name="Номер слайда 2"/>
          <p:cNvSpPr>
            <a:spLocks noGrp="1"/>
          </p:cNvSpPr>
          <p:nvPr>
            <p:ph type="sldNum" sz="quarter" idx="12"/>
          </p:nvPr>
        </p:nvSpPr>
        <p:spPr/>
        <p:txBody>
          <a:bodyPr/>
          <a:lstStyle/>
          <a:p>
            <a:fld id="{5D38466B-DEE6-4334-8400-331435FCFD1B}" type="slidenum">
              <a:rPr lang="ru-RU" smtClean="0"/>
              <a:t>65</a:t>
            </a:fld>
            <a:endParaRPr lang="ru-RU"/>
          </a:p>
        </p:txBody>
      </p:sp>
    </p:spTree>
    <p:extLst>
      <p:ext uri="{BB962C8B-B14F-4D97-AF65-F5344CB8AC3E}">
        <p14:creationId xmlns:p14="http://schemas.microsoft.com/office/powerpoint/2010/main" val="37357707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262979"/>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Пример “Угощение</a:t>
            </a:r>
            <a:r>
              <a:rPr lang="ru-RU" sz="2400" b="1" dirty="0">
                <a:latin typeface="Times New Roman" panose="02020603050405020304" pitchFamily="18" charset="0"/>
                <a:cs typeface="Times New Roman" panose="02020603050405020304" pitchFamily="18" charset="0"/>
              </a:rPr>
              <a:t>“</a:t>
            </a:r>
          </a:p>
          <a:p>
            <a:pPr indent="357188" algn="just"/>
            <a:r>
              <a:rPr lang="ru-RU" sz="2400" dirty="0">
                <a:latin typeface="Times New Roman" panose="02020603050405020304" pitchFamily="18" charset="0"/>
                <a:cs typeface="Times New Roman" panose="02020603050405020304" pitchFamily="18" charset="0"/>
              </a:rPr>
              <a:t>Ситуация: </a:t>
            </a:r>
            <a:r>
              <a:rPr lang="ru-RU" sz="2400" dirty="0" smtClean="0">
                <a:latin typeface="Times New Roman" panose="02020603050405020304" pitchFamily="18" charset="0"/>
                <a:cs typeface="Times New Roman" panose="02020603050405020304" pitchFamily="18" charset="0"/>
              </a:rPr>
              <a:t>«Таня принесла угощенье в детский сад. Она угощал только девочек. Мальчики расстроились…»</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Обсуждение ситуации: что произошло?</a:t>
            </a:r>
          </a:p>
          <a:p>
            <a:pPr indent="357188" algn="just"/>
            <a:r>
              <a:rPr lang="ru-RU" sz="2400" i="1" dirty="0">
                <a:latin typeface="Times New Roman" panose="02020603050405020304" pitchFamily="18" charset="0"/>
                <a:cs typeface="Times New Roman" panose="02020603050405020304" pitchFamily="18" charset="0"/>
              </a:rPr>
              <a:t>Обыгрывание ситуаций</a:t>
            </a:r>
          </a:p>
          <a:p>
            <a:pPr indent="357188" algn="just"/>
            <a:r>
              <a:rPr lang="ru-RU" sz="2400" dirty="0" smtClean="0">
                <a:latin typeface="Times New Roman" panose="02020603050405020304" pitchFamily="18" charset="0"/>
                <a:cs typeface="Times New Roman" panose="02020603050405020304" pitchFamily="18" charset="0"/>
              </a:rPr>
              <a:t>Дети </a:t>
            </a:r>
            <a:r>
              <a:rPr lang="ru-RU" sz="2400" dirty="0">
                <a:latin typeface="Times New Roman" panose="02020603050405020304" pitchFamily="18" charset="0"/>
                <a:cs typeface="Times New Roman" panose="02020603050405020304" pitchFamily="18" charset="0"/>
              </a:rPr>
              <a:t>садятся на поставленные полукругом стулья. Педагог сообщает о том, что кукла Таня обещала сегодня прийти в гости.</a:t>
            </a:r>
          </a:p>
          <a:p>
            <a:pPr indent="357188" algn="just"/>
            <a:r>
              <a:rPr lang="ru-RU" sz="2400" dirty="0">
                <a:latin typeface="Times New Roman" panose="02020603050405020304" pitchFamily="18" charset="0"/>
                <a:cs typeface="Times New Roman" panose="02020603050405020304" pitchFamily="18" charset="0"/>
              </a:rPr>
              <a:t>Педагог. Как мы встретим Таню?</a:t>
            </a:r>
          </a:p>
          <a:p>
            <a:pPr indent="357188" algn="just"/>
            <a:r>
              <a:rPr lang="ru-RU" sz="2400" dirty="0">
                <a:latin typeface="Times New Roman" panose="02020603050405020304" pitchFamily="18" charset="0"/>
                <a:cs typeface="Times New Roman" panose="02020603050405020304" pitchFamily="18" charset="0"/>
              </a:rPr>
              <a:t>Саша. Скажем: “Здравствуй!“</a:t>
            </a:r>
          </a:p>
          <a:p>
            <a:pPr indent="357188" algn="just"/>
            <a:r>
              <a:rPr lang="ru-RU" sz="2400" dirty="0">
                <a:latin typeface="Times New Roman" panose="02020603050405020304" pitchFamily="18" charset="0"/>
                <a:cs typeface="Times New Roman" panose="02020603050405020304" pitchFamily="18" charset="0"/>
              </a:rPr>
              <a:t>Педагог. Да, скажем: “Здравствуй, Таня!“ И сделаем поклон головой. (Показывает.) А как мы предложим Тане стул? Посмотрите, дети, как нужно предложить стул. (Педагог ставит стул и говорит: “Садись, Таня, пожалуйста“.)</a:t>
            </a:r>
          </a:p>
          <a:p>
            <a:pPr indent="357188" algn="just"/>
            <a:r>
              <a:rPr lang="ru-RU" sz="2400" dirty="0">
                <a:latin typeface="Times New Roman" panose="02020603050405020304" pitchFamily="18" charset="0"/>
                <a:cs typeface="Times New Roman" panose="02020603050405020304" pitchFamily="18" charset="0"/>
              </a:rPr>
              <a:t>(Раздается стук в дверь. Няня вводит большую куклу Таню. Таня здоровается. Дети отвечают ей так, как показывал педагог</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66</a:t>
            </a:fld>
            <a:endParaRPr lang="ru-RU"/>
          </a:p>
        </p:txBody>
      </p:sp>
    </p:spTree>
    <p:extLst>
      <p:ext uri="{BB962C8B-B14F-4D97-AF65-F5344CB8AC3E}">
        <p14:creationId xmlns:p14="http://schemas.microsoft.com/office/powerpoint/2010/main" val="30551188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262979"/>
          </a:xfrm>
          <a:prstGeom prst="rect">
            <a:avLst/>
          </a:prstGeom>
        </p:spPr>
        <p:txBody>
          <a:bodyPr wrap="square">
            <a:spAutoFit/>
          </a:bodyPr>
          <a:lstStyle/>
          <a:p>
            <a:pPr indent="357188" algn="just"/>
            <a:r>
              <a:rPr lang="ru-RU" sz="2400" dirty="0" smtClean="0">
                <a:latin typeface="Times New Roman" panose="02020603050405020304" pitchFamily="18" charset="0"/>
                <a:cs typeface="Times New Roman" panose="02020603050405020304" pitchFamily="18" charset="0"/>
              </a:rPr>
              <a:t>Педагог</a:t>
            </a:r>
            <a:r>
              <a:rPr lang="ru-RU" sz="2400" dirty="0">
                <a:latin typeface="Times New Roman" panose="02020603050405020304" pitchFamily="18" charset="0"/>
                <a:cs typeface="Times New Roman" panose="02020603050405020304" pitchFamily="18" charset="0"/>
              </a:rPr>
              <a:t>. Сашенька, предложи, пожалуйста, Тане стул.</a:t>
            </a:r>
          </a:p>
          <a:p>
            <a:pPr indent="357188" algn="just"/>
            <a:r>
              <a:rPr lang="ru-RU" sz="2400" dirty="0">
                <a:latin typeface="Times New Roman" panose="02020603050405020304" pitchFamily="18" charset="0"/>
                <a:cs typeface="Times New Roman" panose="02020603050405020304" pitchFamily="18" charset="0"/>
              </a:rPr>
              <a:t>(Саша с готовностью несет стул и говорит: “Садись, Таня, пожалуйста!“)</a:t>
            </a:r>
          </a:p>
          <a:p>
            <a:pPr indent="357188" algn="just"/>
            <a:r>
              <a:rPr lang="ru-RU" sz="2400" dirty="0">
                <a:latin typeface="Times New Roman" panose="02020603050405020304" pitchFamily="18" charset="0"/>
                <a:cs typeface="Times New Roman" panose="02020603050405020304" pitchFamily="18" charset="0"/>
              </a:rPr>
              <a:t>Педагог. Мы рады, Таня, что ты пришла к нам в гости. Ребята, давайте угостим Таню чаем!</a:t>
            </a:r>
          </a:p>
          <a:p>
            <a:pPr indent="357188" algn="just"/>
            <a:r>
              <a:rPr lang="ru-RU" sz="2400" dirty="0">
                <a:latin typeface="Times New Roman" panose="02020603050405020304" pitchFamily="18" charset="0"/>
                <a:cs typeface="Times New Roman" panose="02020603050405020304" pitchFamily="18" charset="0"/>
              </a:rPr>
              <a:t>Саша. Таня, чай пить!</a:t>
            </a:r>
          </a:p>
          <a:p>
            <a:pPr indent="357188" algn="just"/>
            <a:r>
              <a:rPr lang="ru-RU" sz="2400" dirty="0">
                <a:latin typeface="Times New Roman" panose="02020603050405020304" pitchFamily="18" charset="0"/>
                <a:cs typeface="Times New Roman" panose="02020603050405020304" pitchFamily="18" charset="0"/>
              </a:rPr>
              <a:t>Педагог. Нужно сказать: “Садись, Таня, с нами чай пить“.</a:t>
            </a:r>
          </a:p>
          <a:p>
            <a:pPr indent="357188" algn="just"/>
            <a:r>
              <a:rPr lang="ru-RU" sz="2400" dirty="0">
                <a:latin typeface="Times New Roman" panose="02020603050405020304" pitchFamily="18" charset="0"/>
                <a:cs typeface="Times New Roman" panose="02020603050405020304" pitchFamily="18" charset="0"/>
              </a:rPr>
              <a:t>(Саша повторяет приглашение. Таня благодарит.)</a:t>
            </a:r>
          </a:p>
          <a:p>
            <a:pPr indent="357188" algn="just"/>
            <a:r>
              <a:rPr lang="ru-RU" sz="2400" dirty="0">
                <a:latin typeface="Times New Roman" panose="02020603050405020304" pitchFamily="18" charset="0"/>
                <a:cs typeface="Times New Roman" panose="02020603050405020304" pitchFamily="18" charset="0"/>
              </a:rPr>
              <a:t>Педагог. Алла и Наташа, расставьте, пожалуйста, чашки для всех.</a:t>
            </a:r>
          </a:p>
          <a:p>
            <a:pPr indent="357188" algn="just"/>
            <a:r>
              <a:rPr lang="ru-RU" sz="2400" dirty="0">
                <a:latin typeface="Times New Roman" panose="02020603050405020304" pitchFamily="18" charset="0"/>
                <a:cs typeface="Times New Roman" panose="02020603050405020304" pitchFamily="18" charset="0"/>
              </a:rPr>
              <a:t>(Девочки старательно расставляют кукольный сервиз. Педагог предлагает всем сесть к столу, вежливо приглашает и Таню, Сашу просит налить чай. Саша сидит рядом с Таней и ей первой наливает чай.)</a:t>
            </a:r>
          </a:p>
          <a:p>
            <a:pPr indent="357188" algn="just"/>
            <a:r>
              <a:rPr lang="ru-RU" sz="2400" dirty="0">
                <a:latin typeface="Times New Roman" panose="02020603050405020304" pitchFamily="18" charset="0"/>
                <a:cs typeface="Times New Roman" panose="02020603050405020304" pitchFamily="18" charset="0"/>
              </a:rPr>
              <a:t>Педагог. Правильно, Саша, гостье первой наливают чай.</a:t>
            </a:r>
          </a:p>
          <a:p>
            <a:pPr indent="357188" algn="just"/>
            <a:r>
              <a:rPr lang="ru-RU" sz="2400" dirty="0">
                <a:latin typeface="Times New Roman" panose="02020603050405020304" pitchFamily="18" charset="0"/>
                <a:cs typeface="Times New Roman" panose="02020603050405020304" pitchFamily="18" charset="0"/>
              </a:rPr>
              <a:t>Саша (протягивает Тане конфету). Ешь, Таня, конфету.</a:t>
            </a:r>
          </a:p>
          <a:p>
            <a:pPr indent="357188" algn="just"/>
            <a:r>
              <a:rPr lang="ru-RU" sz="2400" dirty="0">
                <a:latin typeface="Times New Roman" panose="02020603050405020304" pitchFamily="18" charset="0"/>
                <a:cs typeface="Times New Roman" panose="02020603050405020304" pitchFamily="18" charset="0"/>
              </a:rPr>
              <a:t>Педагог. Надо взять вазочку и сказать: “Угощайся, Таня, пожалуйста“. Вот так</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67</a:t>
            </a:fld>
            <a:endParaRPr lang="ru-RU"/>
          </a:p>
        </p:txBody>
      </p:sp>
    </p:spTree>
    <p:extLst>
      <p:ext uri="{BB962C8B-B14F-4D97-AF65-F5344CB8AC3E}">
        <p14:creationId xmlns:p14="http://schemas.microsoft.com/office/powerpoint/2010/main" val="1650386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3046988"/>
          </a:xfrm>
          <a:prstGeom prst="rect">
            <a:avLst/>
          </a:prstGeom>
        </p:spPr>
        <p:txBody>
          <a:bodyPr wrap="square">
            <a:spAutoFit/>
          </a:bodyPr>
          <a:lstStyle/>
          <a:p>
            <a:pPr indent="357188" algn="just"/>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Саша подает вазочку, предлагает Тане угощение. Таня благодарит.)</a:t>
            </a:r>
          </a:p>
          <a:p>
            <a:pPr indent="357188" algn="just"/>
            <a:r>
              <a:rPr lang="ru-RU" sz="2400" dirty="0">
                <a:latin typeface="Times New Roman" panose="02020603050405020304" pitchFamily="18" charset="0"/>
                <a:cs typeface="Times New Roman" panose="02020603050405020304" pitchFamily="18" charset="0"/>
              </a:rPr>
              <a:t>Дети с интересом наблюдают за происходящим, пьют чай. Педагог, действуя за Таню, показывает, как правильно, красиво держать чашку, не поднимать ее высоко, допивая чай, и т. п.</a:t>
            </a:r>
          </a:p>
          <a:p>
            <a:pPr indent="357188" algn="just"/>
            <a:r>
              <a:rPr lang="ru-RU" sz="2400" dirty="0">
                <a:latin typeface="Times New Roman" panose="02020603050405020304" pitchFamily="18" charset="0"/>
                <a:cs typeface="Times New Roman" panose="02020603050405020304" pitchFamily="18" charset="0"/>
              </a:rPr>
              <a:t>Педагог обращает внимание на то, как следует держать чашку, показывает, как Таня вытирает рот салфеткой.</a:t>
            </a:r>
          </a:p>
          <a:p>
            <a:pPr indent="357188" algn="just"/>
            <a:r>
              <a:rPr lang="ru-RU" sz="2400" dirty="0">
                <a:latin typeface="Times New Roman" panose="02020603050405020304" pitchFamily="18" charset="0"/>
                <a:cs typeface="Times New Roman" panose="02020603050405020304" pitchFamily="18" charset="0"/>
              </a:rPr>
              <a:t>Затем Таня благодарит детей за угощение, прощается. Дети прощаются с ней, снова приглашают в гости.</a:t>
            </a:r>
          </a:p>
        </p:txBody>
      </p:sp>
      <p:sp>
        <p:nvSpPr>
          <p:cNvPr id="3" name="Номер слайда 2"/>
          <p:cNvSpPr>
            <a:spLocks noGrp="1"/>
          </p:cNvSpPr>
          <p:nvPr>
            <p:ph type="sldNum" sz="quarter" idx="12"/>
          </p:nvPr>
        </p:nvSpPr>
        <p:spPr/>
        <p:txBody>
          <a:bodyPr/>
          <a:lstStyle/>
          <a:p>
            <a:fld id="{5D38466B-DEE6-4334-8400-331435FCFD1B}" type="slidenum">
              <a:rPr lang="ru-RU" smtClean="0"/>
              <a:t>68</a:t>
            </a:fld>
            <a:endParaRPr lang="ru-RU"/>
          </a:p>
        </p:txBody>
      </p:sp>
    </p:spTree>
    <p:extLst>
      <p:ext uri="{BB962C8B-B14F-4D97-AF65-F5344CB8AC3E}">
        <p14:creationId xmlns:p14="http://schemas.microsoft.com/office/powerpoint/2010/main" val="2507436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88935" y="1035606"/>
            <a:ext cx="11081288" cy="5632311"/>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Пример </a:t>
            </a:r>
            <a:r>
              <a:rPr lang="ru-RU" sz="2400" b="1" dirty="0" smtClean="0">
                <a:latin typeface="Times New Roman" panose="02020603050405020304" pitchFamily="18" charset="0"/>
                <a:cs typeface="Times New Roman" panose="02020603050405020304" pitchFamily="18" charset="0"/>
              </a:rPr>
              <a:t>“Просьба“</a:t>
            </a:r>
            <a:endParaRPr lang="ru-RU" sz="2400" b="1"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Ситуация: «Ты пришел с прогулки. У тебя мокрые варежки. </a:t>
            </a:r>
            <a:r>
              <a:rPr lang="ru-RU" sz="2400" dirty="0" smtClean="0">
                <a:latin typeface="Times New Roman" panose="02020603050405020304" pitchFamily="18" charset="0"/>
                <a:cs typeface="Times New Roman" panose="02020603050405020304" pitchFamily="18" charset="0"/>
              </a:rPr>
              <a:t>Попросил Мишу повесить варежки, а он отказал…» Обсуждение </a:t>
            </a:r>
            <a:r>
              <a:rPr lang="ru-RU" sz="2400" dirty="0">
                <a:latin typeface="Times New Roman" panose="02020603050405020304" pitchFamily="18" charset="0"/>
                <a:cs typeface="Times New Roman" panose="02020603050405020304" pitchFamily="18" charset="0"/>
              </a:rPr>
              <a:t>ситуации: что </a:t>
            </a:r>
            <a:r>
              <a:rPr lang="ru-RU" sz="2400" dirty="0" smtClean="0">
                <a:latin typeface="Times New Roman" panose="02020603050405020304" pitchFamily="18" charset="0"/>
                <a:cs typeface="Times New Roman" panose="02020603050405020304" pitchFamily="18" charset="0"/>
              </a:rPr>
              <a:t>произошло? Ребята</a:t>
            </a:r>
            <a:r>
              <a:rPr lang="ru-RU" sz="2400" dirty="0">
                <a:latin typeface="Times New Roman" panose="02020603050405020304" pitchFamily="18" charset="0"/>
                <a:cs typeface="Times New Roman" panose="02020603050405020304" pitchFamily="18" charset="0"/>
              </a:rPr>
              <a:t>, вспомните, когда вы обращались к кому-либо с просьбой? Всегда ли вы достигали цели? (Дети и воспитатели приводят примеры из собственной жизни</a:t>
            </a:r>
            <a:r>
              <a:rPr lang="ru-RU" sz="2400" dirty="0" smtClean="0">
                <a:latin typeface="Times New Roman" panose="02020603050405020304" pitchFamily="18" charset="0"/>
                <a:cs typeface="Times New Roman" panose="02020603050405020304" pitchFamily="18" charset="0"/>
              </a:rPr>
              <a:t>.) Какие </a:t>
            </a:r>
            <a:r>
              <a:rPr lang="ru-RU" sz="2400" dirty="0">
                <a:latin typeface="Times New Roman" panose="02020603050405020304" pitchFamily="18" charset="0"/>
                <a:cs typeface="Times New Roman" panose="02020603050405020304" pitchFamily="18" charset="0"/>
              </a:rPr>
              <a:t>вежливые слова вам помогли? (Очень прошу, пожалуйста, будьте добры, будьте любезны, если вам (тебе) не трудно, и т. д.)</a:t>
            </a:r>
          </a:p>
          <a:p>
            <a:pPr indent="357188" algn="just"/>
            <a:r>
              <a:rPr lang="ru-RU" sz="2400" i="1" dirty="0" smtClean="0">
                <a:latin typeface="Times New Roman" panose="02020603050405020304" pitchFamily="18" charset="0"/>
                <a:cs typeface="Times New Roman" panose="02020603050405020304" pitchFamily="18" charset="0"/>
              </a:rPr>
              <a:t>Обыгрывание </a:t>
            </a:r>
            <a:r>
              <a:rPr lang="ru-RU" sz="2400" i="1" dirty="0">
                <a:latin typeface="Times New Roman" panose="02020603050405020304" pitchFamily="18" charset="0"/>
                <a:cs typeface="Times New Roman" panose="02020603050405020304" pitchFamily="18" charset="0"/>
              </a:rPr>
              <a:t>ситуаций</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Кого </a:t>
            </a:r>
            <a:r>
              <a:rPr lang="ru-RU" sz="2400" dirty="0">
                <a:latin typeface="Times New Roman" panose="02020603050405020304" pitchFamily="18" charset="0"/>
                <a:cs typeface="Times New Roman" panose="02020603050405020304" pitchFamily="18" charset="0"/>
              </a:rPr>
              <a:t>попросишь о помощи? Как попросишь?</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Дежурные </a:t>
            </a:r>
            <a:r>
              <a:rPr lang="ru-RU" sz="2400" dirty="0">
                <a:latin typeface="Times New Roman" panose="02020603050405020304" pitchFamily="18" charset="0"/>
                <a:cs typeface="Times New Roman" panose="02020603050405020304" pitchFamily="18" charset="0"/>
              </a:rPr>
              <a:t>тебе не положили ложку. Как ты поступишь?</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Ты </a:t>
            </a:r>
            <a:r>
              <a:rPr lang="ru-RU" sz="2400" dirty="0">
                <a:latin typeface="Times New Roman" panose="02020603050405020304" pitchFamily="18" charset="0"/>
                <a:cs typeface="Times New Roman" panose="02020603050405020304" pitchFamily="18" charset="0"/>
              </a:rPr>
              <a:t>не хочешь есть рыбу. Как бы ты об этом сказал воспитателю?</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Попроси </a:t>
            </a:r>
            <a:r>
              <a:rPr lang="ru-RU" sz="2400" dirty="0">
                <a:latin typeface="Times New Roman" panose="02020603050405020304" pitchFamily="18" charset="0"/>
                <a:cs typeface="Times New Roman" panose="02020603050405020304" pitchFamily="18" charset="0"/>
              </a:rPr>
              <a:t>родителей купить вам понравившуюся игрушку.</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Попросите </a:t>
            </a:r>
            <a:r>
              <a:rPr lang="ru-RU" sz="2400" dirty="0">
                <a:latin typeface="Times New Roman" panose="02020603050405020304" pitchFamily="18" charset="0"/>
                <a:cs typeface="Times New Roman" panose="02020603050405020304" pitchFamily="18" charset="0"/>
              </a:rPr>
              <a:t>добавки сока у </a:t>
            </a:r>
            <a:r>
              <a:rPr lang="ru-RU" sz="2400" dirty="0" smtClean="0">
                <a:latin typeface="Times New Roman" panose="02020603050405020304" pitchFamily="18" charset="0"/>
                <a:cs typeface="Times New Roman" panose="02020603050405020304" pitchFamily="18" charset="0"/>
              </a:rPr>
              <a:t>няни.</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Попросите </a:t>
            </a:r>
            <a:r>
              <a:rPr lang="ru-RU" sz="2400" dirty="0">
                <a:latin typeface="Times New Roman" panose="02020603050405020304" pitchFamily="18" charset="0"/>
                <a:cs typeface="Times New Roman" panose="02020603050405020304" pitchFamily="18" charset="0"/>
              </a:rPr>
              <a:t>какой-либо предмет (игрушку, карандаш и т. д</a:t>
            </a:r>
            <a:r>
              <a:rPr lang="ru-RU" sz="24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Вам </a:t>
            </a:r>
            <a:r>
              <a:rPr lang="ru-RU" sz="2400" dirty="0">
                <a:latin typeface="Times New Roman" panose="02020603050405020304" pitchFamily="18" charset="0"/>
                <a:cs typeface="Times New Roman" panose="02020603050405020304" pitchFamily="18" charset="0"/>
              </a:rPr>
              <a:t>нужно в группу, вы забыли варежки (игрушку), выйдя на прогулку</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69</a:t>
            </a:fld>
            <a:endParaRPr lang="ru-RU"/>
          </a:p>
        </p:txBody>
      </p:sp>
    </p:spTree>
    <p:extLst>
      <p:ext uri="{BB962C8B-B14F-4D97-AF65-F5344CB8AC3E}">
        <p14:creationId xmlns:p14="http://schemas.microsoft.com/office/powerpoint/2010/main" val="2387637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154984"/>
          </a:xfrm>
          <a:prstGeom prst="rect">
            <a:avLst/>
          </a:prstGeom>
        </p:spPr>
        <p:txBody>
          <a:bodyPr wrap="square">
            <a:spAutoFit/>
          </a:bodyPr>
          <a:lstStyle/>
          <a:p>
            <a:pPr indent="357188" algn="just"/>
            <a:r>
              <a:rPr lang="ru-RU" sz="2400" dirty="0">
                <a:latin typeface="Times New Roman" panose="02020603050405020304" pitchFamily="18" charset="0"/>
                <a:cs typeface="Times New Roman" panose="02020603050405020304" pitchFamily="18" charset="0"/>
              </a:rPr>
              <a:t>Однако при любом исходе выработка модели конкретного практического действия всегда представляется в качестве эффективного средства образования профессиональных качеств учащихся.</a:t>
            </a:r>
          </a:p>
          <a:p>
            <a:pPr indent="357188" algn="just"/>
            <a:r>
              <a:rPr lang="ru-RU" sz="2400" dirty="0" smtClean="0">
                <a:latin typeface="Times New Roman" panose="02020603050405020304" pitchFamily="18" charset="0"/>
                <a:cs typeface="Times New Roman" panose="02020603050405020304" pitchFamily="18" charset="0"/>
              </a:rPr>
              <a:t>Кейс-технология </a:t>
            </a:r>
            <a:r>
              <a:rPr lang="ru-RU" sz="2400" dirty="0">
                <a:latin typeface="Times New Roman" panose="02020603050405020304" pitchFamily="18" charset="0"/>
                <a:cs typeface="Times New Roman" panose="02020603050405020304" pitchFamily="18" charset="0"/>
              </a:rPr>
              <a:t>в образовании – инструмент, который позволяет применить имеющиеся теоретические знания для решения практических задач. Данный метод дает возможность развить у студентов самостоятельность мышления, умение выслушать, а в дальнейшем учесть альтернативную точку зрения и аргументированно озвучить свою. Посредством кейс-технологии учащиеся имеют возможность как проявить, так и усовершенствовать свои оценочные, аналитические навыки, а также научиться командной работе и поиску рациональных решений существующих проблем.</a:t>
            </a:r>
          </a:p>
        </p:txBody>
      </p:sp>
      <p:sp>
        <p:nvSpPr>
          <p:cNvPr id="3" name="Номер слайда 2"/>
          <p:cNvSpPr>
            <a:spLocks noGrp="1"/>
          </p:cNvSpPr>
          <p:nvPr>
            <p:ph type="sldNum" sz="quarter" idx="12"/>
          </p:nvPr>
        </p:nvSpPr>
        <p:spPr/>
        <p:txBody>
          <a:bodyPr/>
          <a:lstStyle/>
          <a:p>
            <a:fld id="{5D38466B-DEE6-4334-8400-331435FCFD1B}" type="slidenum">
              <a:rPr lang="ru-RU" smtClean="0"/>
              <a:t>7</a:t>
            </a:fld>
            <a:endParaRPr lang="ru-RU"/>
          </a:p>
        </p:txBody>
      </p:sp>
    </p:spTree>
    <p:extLst>
      <p:ext uri="{BB962C8B-B14F-4D97-AF65-F5344CB8AC3E}">
        <p14:creationId xmlns:p14="http://schemas.microsoft.com/office/powerpoint/2010/main" val="23351313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883403" y="3037668"/>
            <a:ext cx="10616339" cy="3139295"/>
          </a:xfrm>
          <a:solidFill>
            <a:schemeClr val="accent6">
              <a:lumMod val="40000"/>
              <a:lumOff val="60000"/>
            </a:schemeClr>
          </a:solidFill>
        </p:spPr>
        <p:txBody>
          <a:bodyPr>
            <a:normAutofit/>
          </a:bodyPr>
          <a:lstStyle/>
          <a:p>
            <a:pPr marL="0" indent="0" algn="ctr">
              <a:buNone/>
            </a:pPr>
            <a:endParaRPr lang="ru-RU" sz="4800" dirty="0" smtClean="0">
              <a:latin typeface="Times New Roman" panose="02020603050405020304" pitchFamily="18" charset="0"/>
              <a:cs typeface="Times New Roman" panose="02020603050405020304" pitchFamily="18" charset="0"/>
            </a:endParaRPr>
          </a:p>
          <a:p>
            <a:pPr marL="0" indent="0" algn="ctr">
              <a:buNone/>
            </a:pPr>
            <a:r>
              <a:rPr lang="ru-RU" sz="4800" dirty="0">
                <a:latin typeface="Times New Roman" panose="02020603050405020304" pitchFamily="18" charset="0"/>
                <a:cs typeface="Times New Roman" panose="02020603050405020304" pitchFamily="18" charset="0"/>
              </a:rPr>
              <a:t>Пакет </a:t>
            </a:r>
            <a:r>
              <a:rPr lang="ru-RU" sz="4800" dirty="0" smtClean="0">
                <a:latin typeface="Times New Roman" panose="02020603050405020304" pitchFamily="18" charset="0"/>
                <a:cs typeface="Times New Roman" panose="02020603050405020304" pitchFamily="18" charset="0"/>
              </a:rPr>
              <a:t>фото-кейс</a:t>
            </a:r>
          </a:p>
        </p:txBody>
      </p:sp>
      <p:pic>
        <p:nvPicPr>
          <p:cNvPr id="2050" name="Picture 2" descr="http://userscontent2.emaze.com/images/a5392314-23d1-4b00-b0cc-b5ef1a4b714c/4455ed03-adb0-45af-b85d-34f76a31aebdimage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382" y="122506"/>
            <a:ext cx="8143875" cy="2714626"/>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5D38466B-DEE6-4334-8400-331435FCFD1B}" type="slidenum">
              <a:rPr lang="ru-RU" smtClean="0"/>
              <a:t>70</a:t>
            </a:fld>
            <a:endParaRPr lang="ru-RU"/>
          </a:p>
        </p:txBody>
      </p:sp>
    </p:spTree>
    <p:extLst>
      <p:ext uri="{BB962C8B-B14F-4D97-AF65-F5344CB8AC3E}">
        <p14:creationId xmlns:p14="http://schemas.microsoft.com/office/powerpoint/2010/main" val="42714285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632311"/>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В </a:t>
            </a:r>
            <a:r>
              <a:rPr lang="ru-RU" sz="2400" b="1" dirty="0">
                <a:latin typeface="Times New Roman" panose="02020603050405020304" pitchFamily="18" charset="0"/>
                <a:cs typeface="Times New Roman" panose="02020603050405020304" pitchFamily="18" charset="0"/>
              </a:rPr>
              <a:t>«фото – кейс» входит:</a:t>
            </a:r>
          </a:p>
          <a:p>
            <a:pPr indent="357188" algn="just"/>
            <a:r>
              <a:rPr lang="ru-RU" sz="2400" dirty="0">
                <a:latin typeface="Times New Roman" panose="02020603050405020304" pitchFamily="18" charset="0"/>
                <a:cs typeface="Times New Roman" panose="02020603050405020304" pitchFamily="18" charset="0"/>
              </a:rPr>
              <a:t>1.	Фото, сюжет которого отражает какую – либо проблему.</a:t>
            </a:r>
          </a:p>
          <a:p>
            <a:pPr indent="357188" algn="just"/>
            <a:r>
              <a:rPr lang="ru-RU" sz="2400" dirty="0">
                <a:latin typeface="Times New Roman" panose="02020603050405020304" pitchFamily="18" charset="0"/>
                <a:cs typeface="Times New Roman" panose="02020603050405020304" pitchFamily="18" charset="0"/>
              </a:rPr>
              <a:t>2.	Текст к кейсу, который описывает совокупность событий.</a:t>
            </a:r>
          </a:p>
          <a:p>
            <a:pPr indent="357188" algn="just"/>
            <a:r>
              <a:rPr lang="ru-RU" sz="2400" dirty="0">
                <a:latin typeface="Times New Roman" panose="02020603050405020304" pitchFamily="18" charset="0"/>
                <a:cs typeface="Times New Roman" panose="02020603050405020304" pitchFamily="18" charset="0"/>
              </a:rPr>
              <a:t>3.	Задание – правильно поставленный вопрос. В нем должна быть мотивация на решение проблемы</a:t>
            </a:r>
            <a:r>
              <a:rPr lang="ru-RU" sz="2400" dirty="0" smtClean="0">
                <a:latin typeface="Times New Roman" panose="02020603050405020304" pitchFamily="18" charset="0"/>
                <a:cs typeface="Times New Roman" panose="02020603050405020304" pitchFamily="18" charset="0"/>
              </a:rPr>
              <a:t>.</a:t>
            </a:r>
          </a:p>
          <a:p>
            <a:pPr indent="357188" algn="just"/>
            <a:r>
              <a:rPr lang="ru-RU" sz="2400" b="1" dirty="0" err="1" smtClean="0">
                <a:latin typeface="Times New Roman" panose="02020603050405020304" pitchFamily="18" charset="0"/>
                <a:cs typeface="Times New Roman" panose="02020603050405020304" pitchFamily="18" charset="0"/>
              </a:rPr>
              <a:t>Концептцуальные</a:t>
            </a:r>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идеи «кейс - технологии»:</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знакомство </a:t>
            </a:r>
            <a:r>
              <a:rPr lang="ru-RU" sz="2400" dirty="0">
                <a:latin typeface="Times New Roman" panose="02020603050405020304" pitchFamily="18" charset="0"/>
                <a:cs typeface="Times New Roman" panose="02020603050405020304" pitchFamily="18" charset="0"/>
              </a:rPr>
              <a:t>с реальной или смоделированной проблемой и представление своего взгляда на ее </a:t>
            </a:r>
            <a:r>
              <a:rPr lang="ru-RU" sz="2400" dirty="0" smtClean="0">
                <a:latin typeface="Times New Roman" panose="02020603050405020304" pitchFamily="18" charset="0"/>
                <a:cs typeface="Times New Roman" panose="02020603050405020304" pitchFamily="18" charset="0"/>
              </a:rPr>
              <a:t>решение;</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имеют </a:t>
            </a:r>
            <a:r>
              <a:rPr lang="ru-RU" sz="2400" dirty="0">
                <a:latin typeface="Times New Roman" panose="02020603050405020304" pitchFamily="18" charset="0"/>
                <a:cs typeface="Times New Roman" panose="02020603050405020304" pitchFamily="18" charset="0"/>
              </a:rPr>
              <a:t>большое влияние на сенсорное, умственное и речевое развитие </a:t>
            </a:r>
            <a:r>
              <a:rPr lang="ru-RU" sz="2400" dirty="0" smtClean="0">
                <a:latin typeface="Times New Roman" panose="02020603050405020304" pitchFamily="18" charset="0"/>
                <a:cs typeface="Times New Roman" panose="02020603050405020304" pitchFamily="18" charset="0"/>
              </a:rPr>
              <a:t>ребенка;</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формируют </a:t>
            </a:r>
            <a:r>
              <a:rPr lang="ru-RU" sz="2400" dirty="0">
                <a:latin typeface="Times New Roman" panose="02020603050405020304" pitchFamily="18" charset="0"/>
                <a:cs typeface="Times New Roman" panose="02020603050405020304" pitchFamily="18" charset="0"/>
              </a:rPr>
              <a:t>навыки коммуникативного взаимодействия детей</a:t>
            </a:r>
            <a:r>
              <a:rPr lang="ru-RU" sz="2400" dirty="0" smtClean="0">
                <a:latin typeface="Times New Roman" panose="02020603050405020304" pitchFamily="18" charset="0"/>
                <a:cs typeface="Times New Roman" panose="02020603050405020304" pitchFamily="18" charset="0"/>
              </a:rPr>
              <a:t>.</a:t>
            </a:r>
          </a:p>
          <a:p>
            <a:pPr indent="357188" algn="just"/>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Эта </a:t>
            </a:r>
            <a:r>
              <a:rPr lang="ru-RU" sz="2400" dirty="0">
                <a:latin typeface="Times New Roman" panose="02020603050405020304" pitchFamily="18" charset="0"/>
                <a:cs typeface="Times New Roman" panose="02020603050405020304" pitchFamily="18" charset="0"/>
              </a:rPr>
              <a:t>технология объединяет данную сложную реальность и учебную задачу. Обеспечивает интеллектуально – нравственное развитие. Все фото о детях такого же возраста.</a:t>
            </a:r>
          </a:p>
          <a:p>
            <a:pPr marL="342900" indent="-342900" algn="just">
              <a:buFont typeface="Wingdings" panose="05000000000000000000" pitchFamily="2" charset="2"/>
              <a:buChar char="ü"/>
            </a:pP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71</a:t>
            </a:fld>
            <a:endParaRPr lang="ru-RU"/>
          </a:p>
        </p:txBody>
      </p:sp>
    </p:spTree>
    <p:extLst>
      <p:ext uri="{BB962C8B-B14F-4D97-AF65-F5344CB8AC3E}">
        <p14:creationId xmlns:p14="http://schemas.microsoft.com/office/powerpoint/2010/main" val="30010900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2677656"/>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Фото-кейс </a:t>
            </a:r>
            <a:r>
              <a:rPr lang="ru-RU" sz="2400" b="1" dirty="0">
                <a:latin typeface="Times New Roman" panose="02020603050405020304" pitchFamily="18" charset="0"/>
                <a:cs typeface="Times New Roman" panose="02020603050405020304" pitchFamily="18" charset="0"/>
              </a:rPr>
              <a:t>«Умывание»</a:t>
            </a:r>
          </a:p>
          <a:p>
            <a:pPr indent="357188" algn="just"/>
            <a:r>
              <a:rPr lang="ru-RU" sz="2400" dirty="0" smtClean="0">
                <a:latin typeface="Times New Roman" panose="02020603050405020304" pitchFamily="18" charset="0"/>
                <a:cs typeface="Times New Roman" panose="02020603050405020304" pitchFamily="18" charset="0"/>
              </a:rPr>
              <a:t>Задачи: </a:t>
            </a:r>
            <a:r>
              <a:rPr lang="ru-RU" sz="2400" dirty="0">
                <a:latin typeface="Times New Roman" panose="02020603050405020304" pitchFamily="18" charset="0"/>
                <a:cs typeface="Times New Roman" panose="02020603050405020304" pitchFamily="18" charset="0"/>
              </a:rPr>
              <a:t>воспитывать привычку самостоятельно умываться, мыть руки с мылом перед едой.</a:t>
            </a:r>
          </a:p>
          <a:p>
            <a:pPr indent="357188" algn="just"/>
            <a:r>
              <a:rPr lang="ru-RU" sz="2400" dirty="0">
                <a:latin typeface="Times New Roman" panose="02020603050405020304" pitchFamily="18" charset="0"/>
                <a:cs typeface="Times New Roman" panose="02020603050405020304" pitchFamily="18" charset="0"/>
              </a:rPr>
              <a:t>Текст: Саша первый день пришел в детский сад. Перед завтраком дети пошли мыть руки. А Саша стоял, ждал воспитателя,  и не знал, что ему делать. Как бы вы поступили на месте Саши?</a:t>
            </a:r>
          </a:p>
          <a:p>
            <a:pPr indent="357188" algn="just"/>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72</a:t>
            </a:fld>
            <a:endParaRPr lang="ru-RU"/>
          </a:p>
        </p:txBody>
      </p:sp>
      <p:pic>
        <p:nvPicPr>
          <p:cNvPr id="5" name="Рисунок 4"/>
          <p:cNvPicPr>
            <a:picLocks noChangeAspect="1"/>
          </p:cNvPicPr>
          <p:nvPr/>
        </p:nvPicPr>
        <p:blipFill>
          <a:blip r:embed="rId4"/>
          <a:stretch>
            <a:fillRect/>
          </a:stretch>
        </p:blipFill>
        <p:spPr>
          <a:xfrm>
            <a:off x="1209997" y="3745961"/>
            <a:ext cx="4499556" cy="2975513"/>
          </a:xfrm>
          <a:prstGeom prst="rect">
            <a:avLst/>
          </a:prstGeom>
        </p:spPr>
      </p:pic>
      <p:pic>
        <p:nvPicPr>
          <p:cNvPr id="6" name="Рисунок 5"/>
          <p:cNvPicPr>
            <a:picLocks noChangeAspect="1"/>
          </p:cNvPicPr>
          <p:nvPr/>
        </p:nvPicPr>
        <p:blipFill>
          <a:blip r:embed="rId5"/>
          <a:stretch>
            <a:fillRect/>
          </a:stretch>
        </p:blipFill>
        <p:spPr>
          <a:xfrm>
            <a:off x="5703351" y="3745962"/>
            <a:ext cx="3154253" cy="2975512"/>
          </a:xfrm>
          <a:prstGeom prst="rect">
            <a:avLst/>
          </a:prstGeom>
        </p:spPr>
      </p:pic>
    </p:spTree>
    <p:extLst>
      <p:ext uri="{BB962C8B-B14F-4D97-AF65-F5344CB8AC3E}">
        <p14:creationId xmlns:p14="http://schemas.microsoft.com/office/powerpoint/2010/main" val="34376926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2677656"/>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Фото-кейс </a:t>
            </a:r>
            <a:r>
              <a:rPr lang="ru-RU" sz="2400" b="1" dirty="0">
                <a:latin typeface="Times New Roman" panose="02020603050405020304" pitchFamily="18" charset="0"/>
                <a:cs typeface="Times New Roman" panose="02020603050405020304" pitchFamily="18" charset="0"/>
              </a:rPr>
              <a:t>«Хоровод»</a:t>
            </a:r>
          </a:p>
          <a:p>
            <a:pPr indent="357188" algn="just"/>
            <a:r>
              <a:rPr lang="ru-RU" sz="2400" dirty="0" smtClean="0">
                <a:latin typeface="Times New Roman" panose="02020603050405020304" pitchFamily="18" charset="0"/>
                <a:cs typeface="Times New Roman" panose="02020603050405020304" pitchFamily="18" charset="0"/>
              </a:rPr>
              <a:t>Задачи: </a:t>
            </a:r>
            <a:r>
              <a:rPr lang="ru-RU" sz="2400" dirty="0">
                <a:latin typeface="Times New Roman" panose="02020603050405020304" pitchFamily="18" charset="0"/>
                <a:cs typeface="Times New Roman" panose="02020603050405020304" pitchFamily="18" charset="0"/>
              </a:rPr>
              <a:t>воспитывать уважительное отношение друг к другу, доброжелательность.</a:t>
            </a:r>
          </a:p>
          <a:p>
            <a:pPr indent="357188" algn="just"/>
            <a:r>
              <a:rPr lang="ru-RU" sz="2400" dirty="0">
                <a:latin typeface="Times New Roman" panose="02020603050405020304" pitchFamily="18" charset="0"/>
                <a:cs typeface="Times New Roman" panose="02020603050405020304" pitchFamily="18" charset="0"/>
              </a:rPr>
              <a:t>Текст: На празднике дети стали водить хоровод. Катя стала тянуть Марину в сторону. Марине стало больно руку и она вот-вот заплачет. И в итоге хоровод распался. Оцените поведение Кати. Как бы вы поступили на ее месте?</a:t>
            </a:r>
          </a:p>
          <a:p>
            <a:pPr indent="357188" algn="just"/>
            <a:r>
              <a:rPr lang="ru-RU" sz="2400" dirty="0">
                <a:latin typeface="Times New Roman" panose="02020603050405020304" pitchFamily="18" charset="0"/>
                <a:cs typeface="Times New Roman" panose="02020603050405020304" pitchFamily="18" charset="0"/>
              </a:rPr>
              <a:t> </a:t>
            </a:r>
          </a:p>
        </p:txBody>
      </p:sp>
      <p:sp>
        <p:nvSpPr>
          <p:cNvPr id="3" name="Номер слайда 2"/>
          <p:cNvSpPr>
            <a:spLocks noGrp="1"/>
          </p:cNvSpPr>
          <p:nvPr>
            <p:ph type="sldNum" sz="quarter" idx="12"/>
          </p:nvPr>
        </p:nvSpPr>
        <p:spPr/>
        <p:txBody>
          <a:bodyPr/>
          <a:lstStyle/>
          <a:p>
            <a:fld id="{5D38466B-DEE6-4334-8400-331435FCFD1B}" type="slidenum">
              <a:rPr lang="ru-RU" smtClean="0"/>
              <a:t>73</a:t>
            </a:fld>
            <a:endParaRPr lang="ru-RU"/>
          </a:p>
        </p:txBody>
      </p:sp>
      <p:pic>
        <p:nvPicPr>
          <p:cNvPr id="4" name="Рисунок 3"/>
          <p:cNvPicPr>
            <a:picLocks noChangeAspect="1"/>
          </p:cNvPicPr>
          <p:nvPr/>
        </p:nvPicPr>
        <p:blipFill>
          <a:blip r:embed="rId4"/>
          <a:stretch>
            <a:fillRect/>
          </a:stretch>
        </p:blipFill>
        <p:spPr>
          <a:xfrm>
            <a:off x="3110173" y="3622113"/>
            <a:ext cx="5500427" cy="3099361"/>
          </a:xfrm>
          <a:prstGeom prst="rect">
            <a:avLst/>
          </a:prstGeom>
        </p:spPr>
      </p:pic>
    </p:spTree>
    <p:extLst>
      <p:ext uri="{BB962C8B-B14F-4D97-AF65-F5344CB8AC3E}">
        <p14:creationId xmlns:p14="http://schemas.microsoft.com/office/powerpoint/2010/main" val="26742475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1569660"/>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Фото-кейс «Дети одеваются на прогулку»</a:t>
            </a:r>
          </a:p>
          <a:p>
            <a:pPr indent="357188" algn="just"/>
            <a:r>
              <a:rPr lang="ru-RU" sz="2400" dirty="0" smtClean="0">
                <a:latin typeface="Times New Roman" panose="02020603050405020304" pitchFamily="18" charset="0"/>
                <a:cs typeface="Times New Roman" panose="02020603050405020304" pitchFamily="18" charset="0"/>
              </a:rPr>
              <a:t>Задачи: </a:t>
            </a:r>
            <a:r>
              <a:rPr lang="ru-RU" sz="2400" dirty="0">
                <a:latin typeface="Times New Roman" panose="02020603050405020304" pitchFamily="18" charset="0"/>
                <a:cs typeface="Times New Roman" panose="02020603050405020304" pitchFamily="18" charset="0"/>
              </a:rPr>
              <a:t>закреплять умение самостоятельно одеваться.</a:t>
            </a:r>
          </a:p>
          <a:p>
            <a:pPr indent="357188" algn="just"/>
            <a:r>
              <a:rPr lang="ru-RU" sz="2400" dirty="0">
                <a:latin typeface="Times New Roman" panose="02020603050405020304" pitchFamily="18" charset="0"/>
                <a:cs typeface="Times New Roman" panose="02020603050405020304" pitchFamily="18" charset="0"/>
              </a:rPr>
              <a:t>Текст: Дети в саду стали одеваться на прогулку. А Катя стояла. Ее одевала на прогулку мама и бабушка. Как вы поступите на месте Кати?</a:t>
            </a:r>
          </a:p>
        </p:txBody>
      </p:sp>
      <p:sp>
        <p:nvSpPr>
          <p:cNvPr id="3" name="Номер слайда 2"/>
          <p:cNvSpPr>
            <a:spLocks noGrp="1"/>
          </p:cNvSpPr>
          <p:nvPr>
            <p:ph type="sldNum" sz="quarter" idx="12"/>
          </p:nvPr>
        </p:nvSpPr>
        <p:spPr/>
        <p:txBody>
          <a:bodyPr/>
          <a:lstStyle/>
          <a:p>
            <a:fld id="{5D38466B-DEE6-4334-8400-331435FCFD1B}" type="slidenum">
              <a:rPr lang="ru-RU" smtClean="0"/>
              <a:t>74</a:t>
            </a:fld>
            <a:endParaRPr lang="ru-RU"/>
          </a:p>
        </p:txBody>
      </p:sp>
      <p:pic>
        <p:nvPicPr>
          <p:cNvPr id="4" name="Рисунок 3"/>
          <p:cNvPicPr>
            <a:picLocks noChangeAspect="1"/>
          </p:cNvPicPr>
          <p:nvPr/>
        </p:nvPicPr>
        <p:blipFill rotWithShape="1">
          <a:blip r:embed="rId4"/>
          <a:srcRect l="49699" t="17684" r="11883" b="17232"/>
          <a:stretch/>
        </p:blipFill>
        <p:spPr>
          <a:xfrm>
            <a:off x="2448733" y="3008716"/>
            <a:ext cx="2634711" cy="3347634"/>
          </a:xfrm>
          <a:prstGeom prst="rect">
            <a:avLst/>
          </a:prstGeom>
        </p:spPr>
      </p:pic>
      <p:pic>
        <p:nvPicPr>
          <p:cNvPr id="5" name="Рисунок 4"/>
          <p:cNvPicPr>
            <a:picLocks noChangeAspect="1"/>
          </p:cNvPicPr>
          <p:nvPr/>
        </p:nvPicPr>
        <p:blipFill>
          <a:blip r:embed="rId5"/>
          <a:stretch>
            <a:fillRect/>
          </a:stretch>
        </p:blipFill>
        <p:spPr>
          <a:xfrm>
            <a:off x="5512553" y="2825158"/>
            <a:ext cx="4762500" cy="3714750"/>
          </a:xfrm>
          <a:prstGeom prst="rect">
            <a:avLst/>
          </a:prstGeom>
        </p:spPr>
      </p:pic>
    </p:spTree>
    <p:extLst>
      <p:ext uri="{BB962C8B-B14F-4D97-AF65-F5344CB8AC3E}">
        <p14:creationId xmlns:p14="http://schemas.microsoft.com/office/powerpoint/2010/main" val="8930428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61665"/>
          </a:xfrm>
          <a:prstGeom prst="rect">
            <a:avLst/>
          </a:prstGeom>
        </p:spPr>
        <p:txBody>
          <a:bodyPr wrap="square">
            <a:spAutoFit/>
          </a:bodyPr>
          <a:lstStyle/>
          <a:p>
            <a:pPr indent="357188" algn="just"/>
            <a:r>
              <a:rPr lang="ru-RU" sz="2400" dirty="0" smtClean="0">
                <a:latin typeface="Times New Roman" panose="02020603050405020304" pitchFamily="18" charset="0"/>
                <a:cs typeface="Times New Roman" panose="02020603050405020304" pitchFamily="18" charset="0"/>
              </a:rPr>
              <a:t>Алгоритм одевания в весенне-осенний период</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75</a:t>
            </a:fld>
            <a:endParaRPr lang="ru-RU"/>
          </a:p>
        </p:txBody>
      </p:sp>
      <p:pic>
        <p:nvPicPr>
          <p:cNvPr id="4" name="Рисунок 3"/>
          <p:cNvPicPr>
            <a:picLocks noChangeAspect="1"/>
          </p:cNvPicPr>
          <p:nvPr/>
        </p:nvPicPr>
        <p:blipFill rotWithShape="1">
          <a:blip r:embed="rId4"/>
          <a:srcRect t="18596" b="15735"/>
          <a:stretch/>
        </p:blipFill>
        <p:spPr>
          <a:xfrm>
            <a:off x="607780" y="2005171"/>
            <a:ext cx="9374420" cy="4351179"/>
          </a:xfrm>
          <a:prstGeom prst="rect">
            <a:avLst/>
          </a:prstGeom>
        </p:spPr>
      </p:pic>
    </p:spTree>
    <p:extLst>
      <p:ext uri="{BB962C8B-B14F-4D97-AF65-F5344CB8AC3E}">
        <p14:creationId xmlns:p14="http://schemas.microsoft.com/office/powerpoint/2010/main" val="14034875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1569660"/>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Фото-кейс </a:t>
            </a:r>
            <a:r>
              <a:rPr lang="ru-RU" sz="2400" b="1" dirty="0" smtClean="0">
                <a:latin typeface="Times New Roman" panose="02020603050405020304" pitchFamily="18" charset="0"/>
                <a:cs typeface="Times New Roman" panose="02020603050405020304" pitchFamily="18" charset="0"/>
              </a:rPr>
              <a:t>«Петя обижает девочек»</a:t>
            </a:r>
            <a:endParaRPr lang="ru-RU" sz="2400" b="1"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Задачи: закреплять умение </a:t>
            </a:r>
            <a:r>
              <a:rPr lang="ru-RU" sz="2400" dirty="0" smtClean="0">
                <a:latin typeface="Times New Roman" panose="02020603050405020304" pitchFamily="18" charset="0"/>
                <a:cs typeface="Times New Roman" panose="02020603050405020304" pitchFamily="18" charset="0"/>
              </a:rPr>
              <a:t>общаться.</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Текст: </a:t>
            </a:r>
            <a:r>
              <a:rPr lang="ru-RU" sz="2400" dirty="0" smtClean="0">
                <a:latin typeface="Times New Roman" panose="02020603050405020304" pitchFamily="18" charset="0"/>
                <a:cs typeface="Times New Roman" panose="02020603050405020304" pitchFamily="18" charset="0"/>
              </a:rPr>
              <a:t>Петя каждый день или толкает Катю или дергает за волосы. </a:t>
            </a:r>
            <a:r>
              <a:rPr lang="ru-RU" sz="2400" dirty="0">
                <a:latin typeface="Times New Roman" panose="02020603050405020304" pitchFamily="18" charset="0"/>
                <a:cs typeface="Times New Roman" panose="02020603050405020304" pitchFamily="18" charset="0"/>
              </a:rPr>
              <a:t>Как вы поступите на месте Кати</a:t>
            </a:r>
            <a:r>
              <a:rPr lang="ru-RU" sz="2400" dirty="0" smtClean="0">
                <a:latin typeface="Times New Roman" panose="02020603050405020304" pitchFamily="18" charset="0"/>
                <a:cs typeface="Times New Roman" panose="02020603050405020304" pitchFamily="18" charset="0"/>
              </a:rPr>
              <a:t>? А на месте мальчиков?</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76</a:t>
            </a:fld>
            <a:endParaRPr lang="ru-RU"/>
          </a:p>
        </p:txBody>
      </p:sp>
      <p:pic>
        <p:nvPicPr>
          <p:cNvPr id="4" name="Рисунок 3"/>
          <p:cNvPicPr>
            <a:picLocks noChangeAspect="1"/>
          </p:cNvPicPr>
          <p:nvPr/>
        </p:nvPicPr>
        <p:blipFill rotWithShape="1">
          <a:blip r:embed="rId4"/>
          <a:srcRect l="3050" t="2871" r="56533" b="13286"/>
          <a:stretch/>
        </p:blipFill>
        <p:spPr>
          <a:xfrm>
            <a:off x="1208868" y="2963136"/>
            <a:ext cx="3595607" cy="3657600"/>
          </a:xfrm>
          <a:prstGeom prst="rect">
            <a:avLst/>
          </a:prstGeom>
        </p:spPr>
      </p:pic>
      <p:pic>
        <p:nvPicPr>
          <p:cNvPr id="6" name="Рисунок 5"/>
          <p:cNvPicPr>
            <a:picLocks noChangeAspect="1"/>
          </p:cNvPicPr>
          <p:nvPr/>
        </p:nvPicPr>
        <p:blipFill rotWithShape="1">
          <a:blip r:embed="rId4"/>
          <a:srcRect l="53570" t="2161" r="4096" b="12931"/>
          <a:stretch/>
        </p:blipFill>
        <p:spPr>
          <a:xfrm>
            <a:off x="6114081" y="2981595"/>
            <a:ext cx="3766089" cy="3704094"/>
          </a:xfrm>
          <a:prstGeom prst="rect">
            <a:avLst/>
          </a:prstGeom>
        </p:spPr>
      </p:pic>
    </p:spTree>
    <p:extLst>
      <p:ext uri="{BB962C8B-B14F-4D97-AF65-F5344CB8AC3E}">
        <p14:creationId xmlns:p14="http://schemas.microsoft.com/office/powerpoint/2010/main" val="19606619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6958739" cy="4524315"/>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Фото-кейс </a:t>
            </a:r>
            <a:r>
              <a:rPr lang="ru-RU" sz="2400" b="1" dirty="0">
                <a:latin typeface="Times New Roman" panose="02020603050405020304" pitchFamily="18" charset="0"/>
                <a:cs typeface="Times New Roman" panose="02020603050405020304" pitchFamily="18" charset="0"/>
              </a:rPr>
              <a:t>«Мальчик не ест суп»</a:t>
            </a:r>
          </a:p>
          <a:p>
            <a:pPr indent="357188" algn="just"/>
            <a:r>
              <a:rPr lang="ru-RU" sz="2400" dirty="0" smtClean="0">
                <a:latin typeface="Times New Roman" panose="02020603050405020304" pitchFamily="18" charset="0"/>
                <a:cs typeface="Times New Roman" panose="02020603050405020304" pitchFamily="18" charset="0"/>
              </a:rPr>
              <a:t>Задачи: </a:t>
            </a:r>
            <a:r>
              <a:rPr lang="ru-RU" sz="2400" dirty="0">
                <a:latin typeface="Times New Roman" panose="02020603050405020304" pitchFamily="18" charset="0"/>
                <a:cs typeface="Times New Roman" panose="02020603050405020304" pitchFamily="18" charset="0"/>
              </a:rPr>
              <a:t>создать мотивацию необходимости кушать первое блюдо.</a:t>
            </a:r>
          </a:p>
          <a:p>
            <a:pPr indent="357188" algn="just"/>
            <a:r>
              <a:rPr lang="ru-RU" sz="2400" dirty="0">
                <a:latin typeface="Times New Roman" panose="02020603050405020304" pitchFamily="18" charset="0"/>
                <a:cs typeface="Times New Roman" panose="02020603050405020304" pitchFamily="18" charset="0"/>
              </a:rPr>
              <a:t>Текст: В детском саду наступило время обеда. Повара постарались и приготовили вкусный и полезный суп. Аппетитный запах разносился по всему саду. Помощник воспитателя накрыла на стол. Дети сели за стол и стали кушать. И только Егор сидел над тарелкой. Почему мальчик не ест суп? Чем полезен суп? Как бы ты поступил на месте Егора?</a:t>
            </a:r>
          </a:p>
          <a:p>
            <a:pPr indent="357188" algn="just"/>
            <a:r>
              <a:rPr lang="ru-RU" sz="2400" dirty="0">
                <a:latin typeface="Times New Roman" panose="02020603050405020304" pitchFamily="18" charset="0"/>
                <a:cs typeface="Times New Roman" panose="02020603050405020304" pitchFamily="18" charset="0"/>
              </a:rPr>
              <a:t> </a:t>
            </a:r>
          </a:p>
        </p:txBody>
      </p:sp>
      <p:sp>
        <p:nvSpPr>
          <p:cNvPr id="3" name="Номер слайда 2"/>
          <p:cNvSpPr>
            <a:spLocks noGrp="1"/>
          </p:cNvSpPr>
          <p:nvPr>
            <p:ph type="sldNum" sz="quarter" idx="12"/>
          </p:nvPr>
        </p:nvSpPr>
        <p:spPr/>
        <p:txBody>
          <a:bodyPr/>
          <a:lstStyle/>
          <a:p>
            <a:fld id="{5D38466B-DEE6-4334-8400-331435FCFD1B}" type="slidenum">
              <a:rPr lang="ru-RU" smtClean="0"/>
              <a:t>77</a:t>
            </a:fld>
            <a:endParaRPr lang="ru-RU"/>
          </a:p>
        </p:txBody>
      </p:sp>
      <p:pic>
        <p:nvPicPr>
          <p:cNvPr id="4" name="Рисунок 3"/>
          <p:cNvPicPr>
            <a:picLocks noChangeAspect="1"/>
          </p:cNvPicPr>
          <p:nvPr/>
        </p:nvPicPr>
        <p:blipFill>
          <a:blip r:embed="rId4"/>
          <a:stretch>
            <a:fillRect/>
          </a:stretch>
        </p:blipFill>
        <p:spPr>
          <a:xfrm>
            <a:off x="7826643" y="366046"/>
            <a:ext cx="3896366" cy="5783104"/>
          </a:xfrm>
          <a:prstGeom prst="rect">
            <a:avLst/>
          </a:prstGeom>
        </p:spPr>
      </p:pic>
    </p:spTree>
    <p:extLst>
      <p:ext uri="{BB962C8B-B14F-4D97-AF65-F5344CB8AC3E}">
        <p14:creationId xmlns:p14="http://schemas.microsoft.com/office/powerpoint/2010/main" val="27392571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6416299" cy="4893647"/>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Фото-кейс </a:t>
            </a:r>
            <a:r>
              <a:rPr lang="ru-RU" sz="2400" b="1" dirty="0">
                <a:latin typeface="Times New Roman" panose="02020603050405020304" pitchFamily="18" charset="0"/>
                <a:cs typeface="Times New Roman" panose="02020603050405020304" pitchFamily="18" charset="0"/>
              </a:rPr>
              <a:t>«Неопрятный ребенок»</a:t>
            </a:r>
          </a:p>
          <a:p>
            <a:pPr indent="357188" algn="just"/>
            <a:r>
              <a:rPr lang="ru-RU" sz="2400" dirty="0" smtClean="0">
                <a:latin typeface="Times New Roman" panose="02020603050405020304" pitchFamily="18" charset="0"/>
                <a:cs typeface="Times New Roman" panose="02020603050405020304" pitchFamily="18" charset="0"/>
              </a:rPr>
              <a:t>Задачи: </a:t>
            </a:r>
            <a:r>
              <a:rPr lang="ru-RU" sz="2400" dirty="0">
                <a:latin typeface="Times New Roman" panose="02020603050405020304" pitchFamily="18" charset="0"/>
                <a:cs typeface="Times New Roman" panose="02020603050405020304" pitchFamily="18" charset="0"/>
              </a:rPr>
              <a:t>воспитывать привычку следить за своим внешним видом, опрятность.</a:t>
            </a:r>
          </a:p>
          <a:p>
            <a:pPr indent="357188" algn="just"/>
            <a:r>
              <a:rPr lang="ru-RU" sz="2400" dirty="0">
                <a:latin typeface="Times New Roman" panose="02020603050405020304" pitchFamily="18" charset="0"/>
                <a:cs typeface="Times New Roman" panose="02020603050405020304" pitchFamily="18" charset="0"/>
              </a:rPr>
              <a:t>Текст: Дети в саду встали после сна и стали одеваться. Егор тоже одевался – надел шорты, футболку надел задом наперед и забыл ее вывернуть, а сандалии его поссорились и обулись не на ту ногу. Егор даже не посмотрел на себя в зеркало и пошел играть. Вечером, когда мама пришла в сад, она очень огорчилась, увидев сына.</a:t>
            </a:r>
          </a:p>
          <a:p>
            <a:pPr indent="357188" algn="just"/>
            <a:r>
              <a:rPr lang="ru-RU" sz="2400" dirty="0">
                <a:latin typeface="Times New Roman" panose="02020603050405020304" pitchFamily="18" charset="0"/>
                <a:cs typeface="Times New Roman" panose="02020603050405020304" pitchFamily="18" charset="0"/>
              </a:rPr>
              <a:t>Почему огорчилась мама? Что Егор сделал неправильно?	</a:t>
            </a:r>
          </a:p>
        </p:txBody>
      </p:sp>
      <p:sp>
        <p:nvSpPr>
          <p:cNvPr id="3" name="Номер слайда 2"/>
          <p:cNvSpPr>
            <a:spLocks noGrp="1"/>
          </p:cNvSpPr>
          <p:nvPr>
            <p:ph type="sldNum" sz="quarter" idx="12"/>
          </p:nvPr>
        </p:nvSpPr>
        <p:spPr/>
        <p:txBody>
          <a:bodyPr/>
          <a:lstStyle/>
          <a:p>
            <a:fld id="{5D38466B-DEE6-4334-8400-331435FCFD1B}" type="slidenum">
              <a:rPr lang="ru-RU" smtClean="0"/>
              <a:t>78</a:t>
            </a:fld>
            <a:endParaRPr lang="ru-RU"/>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0698" y="298450"/>
            <a:ext cx="4543425" cy="6057900"/>
          </a:xfrm>
          <a:prstGeom prst="rect">
            <a:avLst/>
          </a:prstGeom>
        </p:spPr>
      </p:pic>
    </p:spTree>
    <p:extLst>
      <p:ext uri="{BB962C8B-B14F-4D97-AF65-F5344CB8AC3E}">
        <p14:creationId xmlns:p14="http://schemas.microsoft.com/office/powerpoint/2010/main" val="38195104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5393410" cy="5262979"/>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Фото-кейс </a:t>
            </a:r>
            <a:r>
              <a:rPr lang="ru-RU" sz="2400" b="1" dirty="0">
                <a:latin typeface="Times New Roman" panose="02020603050405020304" pitchFamily="18" charset="0"/>
                <a:cs typeface="Times New Roman" panose="02020603050405020304" pitchFamily="18" charset="0"/>
              </a:rPr>
              <a:t>«Одежда в детском шкафу»</a:t>
            </a:r>
          </a:p>
          <a:p>
            <a:pPr indent="357188" algn="just"/>
            <a:r>
              <a:rPr lang="ru-RU" sz="2400" dirty="0" smtClean="0">
                <a:latin typeface="Times New Roman" panose="02020603050405020304" pitchFamily="18" charset="0"/>
                <a:cs typeface="Times New Roman" panose="02020603050405020304" pitchFamily="18" charset="0"/>
              </a:rPr>
              <a:t>Задачи: </a:t>
            </a:r>
            <a:r>
              <a:rPr lang="ru-RU" sz="2400" dirty="0">
                <a:latin typeface="Times New Roman" panose="02020603050405020304" pitchFamily="18" charset="0"/>
                <a:cs typeface="Times New Roman" panose="02020603050405020304" pitchFamily="18" charset="0"/>
              </a:rPr>
              <a:t>приучать аккуратно складывать и вешать одежду. Воспитывать стремление быть аккуратным, опрятным.</a:t>
            </a:r>
          </a:p>
          <a:p>
            <a:pPr indent="357188" algn="just"/>
            <a:r>
              <a:rPr lang="ru-RU" sz="2400" dirty="0">
                <a:latin typeface="Times New Roman" panose="02020603050405020304" pitchFamily="18" charset="0"/>
                <a:cs typeface="Times New Roman" panose="02020603050405020304" pitchFamily="18" charset="0"/>
              </a:rPr>
              <a:t>Текст: Дети в саду стали пришли с прогулки. Все стали раздеваться и складывать вещи в шкафчик. Петя тоже разделся и запихнул вещи в шкаф. Вечером, когда мама пришла в сад, она очень огорчилась, когда Петя стал одеваться домой. Почему огорчилась мама? Что Петя сделал неправильно</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79</a:t>
            </a:fld>
            <a:endParaRPr lang="ru-RU"/>
          </a:p>
        </p:txBody>
      </p:sp>
      <p:pic>
        <p:nvPicPr>
          <p:cNvPr id="4" name="Рисунок 3"/>
          <p:cNvPicPr>
            <a:picLocks noChangeAspect="1"/>
          </p:cNvPicPr>
          <p:nvPr/>
        </p:nvPicPr>
        <p:blipFill>
          <a:blip r:embed="rId4"/>
          <a:stretch>
            <a:fillRect/>
          </a:stretch>
        </p:blipFill>
        <p:spPr>
          <a:xfrm>
            <a:off x="6261483" y="971128"/>
            <a:ext cx="5930517" cy="4453279"/>
          </a:xfrm>
          <a:prstGeom prst="rect">
            <a:avLst/>
          </a:prstGeom>
        </p:spPr>
      </p:pic>
    </p:spTree>
    <p:extLst>
      <p:ext uri="{BB962C8B-B14F-4D97-AF65-F5344CB8AC3E}">
        <p14:creationId xmlns:p14="http://schemas.microsoft.com/office/powerpoint/2010/main" val="1441459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154984"/>
          </a:xfrm>
          <a:prstGeom prst="rect">
            <a:avLst/>
          </a:prstGeom>
        </p:spPr>
        <p:txBody>
          <a:bodyPr wrap="square">
            <a:spAutoFit/>
          </a:bodyPr>
          <a:lstStyle/>
          <a:p>
            <a:pPr indent="357188" algn="ctr"/>
            <a:r>
              <a:rPr lang="ru-RU" sz="2400" b="1" dirty="0">
                <a:latin typeface="Times New Roman" panose="02020603050405020304" pitchFamily="18" charset="0"/>
                <a:cs typeface="Times New Roman" panose="02020603050405020304" pitchFamily="18" charset="0"/>
              </a:rPr>
              <a:t>Что дает такой метод?</a:t>
            </a:r>
          </a:p>
          <a:p>
            <a:pPr indent="357188" algn="just"/>
            <a:r>
              <a:rPr lang="ru-RU" sz="2400" dirty="0">
                <a:latin typeface="Times New Roman" panose="02020603050405020304" pitchFamily="18" charset="0"/>
                <a:cs typeface="Times New Roman" panose="02020603050405020304" pitchFamily="18" charset="0"/>
              </a:rPr>
              <a:t>Как интерактивный метод, кейс-технология в образовании вызывает преимущественно положительные эмоции со стороны учащихся, обеспечивая им возможность освоения теоретических знаний и овладения практическими навыками. </a:t>
            </a:r>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Он </a:t>
            </a:r>
            <a:r>
              <a:rPr lang="ru-RU" sz="2400" dirty="0">
                <a:latin typeface="Times New Roman" panose="02020603050405020304" pitchFamily="18" charset="0"/>
                <a:cs typeface="Times New Roman" panose="02020603050405020304" pitchFamily="18" charset="0"/>
              </a:rPr>
              <a:t>оказывает влияние на профессионализацию обучающихся, способствуя их взрослению, формированию интереса, позитивной мотивации к учебе. В то же время кейс-технология в образовании (определение было представлено ранее) выступает и в качестве образа мышления преподавателя. </a:t>
            </a:r>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Можно </a:t>
            </a:r>
            <a:r>
              <a:rPr lang="ru-RU" sz="2400" dirty="0">
                <a:latin typeface="Times New Roman" panose="02020603050405020304" pitchFamily="18" charset="0"/>
                <a:cs typeface="Times New Roman" panose="02020603050405020304" pitchFamily="18" charset="0"/>
              </a:rPr>
              <a:t>сказать, это его специфическая парадигма, которая позволяет думать, действовать по-иному, обновлять свой имеющийся творческий потенциал.</a:t>
            </a:r>
          </a:p>
        </p:txBody>
      </p:sp>
      <p:sp>
        <p:nvSpPr>
          <p:cNvPr id="3" name="Номер слайда 2"/>
          <p:cNvSpPr>
            <a:spLocks noGrp="1"/>
          </p:cNvSpPr>
          <p:nvPr>
            <p:ph type="sldNum" sz="quarter" idx="12"/>
          </p:nvPr>
        </p:nvSpPr>
        <p:spPr/>
        <p:txBody>
          <a:bodyPr/>
          <a:lstStyle/>
          <a:p>
            <a:fld id="{5D38466B-DEE6-4334-8400-331435FCFD1B}" type="slidenum">
              <a:rPr lang="ru-RU" smtClean="0"/>
              <a:t>8</a:t>
            </a:fld>
            <a:endParaRPr lang="ru-RU"/>
          </a:p>
        </p:txBody>
      </p:sp>
    </p:spTree>
    <p:extLst>
      <p:ext uri="{BB962C8B-B14F-4D97-AF65-F5344CB8AC3E}">
        <p14:creationId xmlns:p14="http://schemas.microsoft.com/office/powerpoint/2010/main" val="9747277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6" y="1305342"/>
            <a:ext cx="11096787" cy="3046988"/>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Фото-кейс </a:t>
            </a:r>
            <a:r>
              <a:rPr lang="ru-RU" sz="2400" b="1" dirty="0">
                <a:latin typeface="Times New Roman" panose="02020603050405020304" pitchFamily="18" charset="0"/>
                <a:cs typeface="Times New Roman" panose="02020603050405020304" pitchFamily="18" charset="0"/>
              </a:rPr>
              <a:t>«Дети трудятся на участке»</a:t>
            </a:r>
          </a:p>
          <a:p>
            <a:pPr indent="357188" algn="just"/>
            <a:r>
              <a:rPr lang="ru-RU" sz="2400" dirty="0" smtClean="0">
                <a:latin typeface="Times New Roman" panose="02020603050405020304" pitchFamily="18" charset="0"/>
                <a:cs typeface="Times New Roman" panose="02020603050405020304" pitchFamily="18" charset="0"/>
              </a:rPr>
              <a:t>Задачи: </a:t>
            </a:r>
            <a:r>
              <a:rPr lang="ru-RU" sz="2400" dirty="0">
                <a:latin typeface="Times New Roman" panose="02020603050405020304" pitchFamily="18" charset="0"/>
                <a:cs typeface="Times New Roman" panose="02020603050405020304" pitchFamily="18" charset="0"/>
              </a:rPr>
              <a:t>воспитывать положительное отношение к труду, желание трудиться.</a:t>
            </a:r>
          </a:p>
          <a:p>
            <a:pPr indent="357188" algn="just"/>
            <a:r>
              <a:rPr lang="ru-RU" sz="2400" dirty="0">
                <a:latin typeface="Times New Roman" panose="02020603050405020304" pitchFamily="18" charset="0"/>
                <a:cs typeface="Times New Roman" panose="02020603050405020304" pitchFamily="18" charset="0"/>
              </a:rPr>
              <a:t>Текст: Осенью на участке детского сада нападало много листьев. Дети решили помочь воспитателю собрать листочки. Валя с Сашей взяли носилки и стали носить листья в кучи, другие дети накладывали листья в носилки, сметали их в кучу веником. Один Вася стоял и ничего не делал. Что бы вы посоветовали Васе. Почему?</a:t>
            </a:r>
          </a:p>
          <a:p>
            <a:pPr indent="357188" algn="just"/>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80</a:t>
            </a:fld>
            <a:endParaRPr lang="ru-RU"/>
          </a:p>
        </p:txBody>
      </p:sp>
      <p:pic>
        <p:nvPicPr>
          <p:cNvPr id="4" name="Рисунок 3"/>
          <p:cNvPicPr>
            <a:picLocks noChangeAspect="1"/>
          </p:cNvPicPr>
          <p:nvPr/>
        </p:nvPicPr>
        <p:blipFill rotWithShape="1">
          <a:blip r:embed="rId4"/>
          <a:srcRect t="-1" b="29238"/>
          <a:stretch/>
        </p:blipFill>
        <p:spPr>
          <a:xfrm>
            <a:off x="3073829" y="3622729"/>
            <a:ext cx="6096000" cy="3235271"/>
          </a:xfrm>
          <a:prstGeom prst="rect">
            <a:avLst/>
          </a:prstGeom>
        </p:spPr>
      </p:pic>
    </p:spTree>
    <p:extLst>
      <p:ext uri="{BB962C8B-B14F-4D97-AF65-F5344CB8AC3E}">
        <p14:creationId xmlns:p14="http://schemas.microsoft.com/office/powerpoint/2010/main" val="29315775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883403" y="3037668"/>
            <a:ext cx="10616339" cy="3139295"/>
          </a:xfrm>
          <a:solidFill>
            <a:schemeClr val="accent6">
              <a:lumMod val="40000"/>
              <a:lumOff val="60000"/>
            </a:schemeClr>
          </a:solidFill>
        </p:spPr>
        <p:txBody>
          <a:bodyPr>
            <a:normAutofit/>
          </a:bodyPr>
          <a:lstStyle/>
          <a:p>
            <a:pPr marL="0" indent="0" algn="ctr">
              <a:buNone/>
            </a:pPr>
            <a:endParaRPr lang="ru-RU" sz="4800" dirty="0" smtClean="0">
              <a:latin typeface="Times New Roman" panose="02020603050405020304" pitchFamily="18" charset="0"/>
              <a:cs typeface="Times New Roman" panose="02020603050405020304" pitchFamily="18" charset="0"/>
            </a:endParaRPr>
          </a:p>
          <a:p>
            <a:pPr marL="0" indent="0" algn="ctr">
              <a:buNone/>
            </a:pPr>
            <a:r>
              <a:rPr lang="ru-RU" sz="4800" dirty="0">
                <a:latin typeface="Times New Roman" panose="02020603050405020304" pitchFamily="18" charset="0"/>
                <a:cs typeface="Times New Roman" panose="02020603050405020304" pitchFamily="18" charset="0"/>
              </a:rPr>
              <a:t>Пакет </a:t>
            </a:r>
            <a:r>
              <a:rPr lang="ru-RU" sz="4800" dirty="0" smtClean="0">
                <a:latin typeface="Times New Roman" panose="02020603050405020304" pitchFamily="18" charset="0"/>
                <a:cs typeface="Times New Roman" panose="02020603050405020304" pitchFamily="18" charset="0"/>
              </a:rPr>
              <a:t>кейс </a:t>
            </a:r>
          </a:p>
          <a:p>
            <a:pPr marL="0" indent="0" algn="ctr">
              <a:buNone/>
            </a:pPr>
            <a:r>
              <a:rPr lang="ru-RU" sz="4800" dirty="0" smtClean="0">
                <a:latin typeface="Times New Roman" panose="02020603050405020304" pitchFamily="18" charset="0"/>
                <a:cs typeface="Times New Roman" panose="02020603050405020304" pitchFamily="18" charset="0"/>
              </a:rPr>
              <a:t>«анализ </a:t>
            </a:r>
            <a:r>
              <a:rPr lang="ru-RU" sz="4800" dirty="0">
                <a:latin typeface="Times New Roman" panose="02020603050405020304" pitchFamily="18" charset="0"/>
                <a:cs typeface="Times New Roman" panose="02020603050405020304" pitchFamily="18" charset="0"/>
              </a:rPr>
              <a:t>конкретных </a:t>
            </a:r>
            <a:r>
              <a:rPr lang="ru-RU" sz="4800" dirty="0" smtClean="0">
                <a:latin typeface="Times New Roman" panose="02020603050405020304" pitchFamily="18" charset="0"/>
                <a:cs typeface="Times New Roman" panose="02020603050405020304" pitchFamily="18" charset="0"/>
              </a:rPr>
              <a:t>ситуаций»</a:t>
            </a:r>
          </a:p>
        </p:txBody>
      </p:sp>
      <p:pic>
        <p:nvPicPr>
          <p:cNvPr id="2050" name="Picture 2" descr="http://userscontent2.emaze.com/images/a5392314-23d1-4b00-b0cc-b5ef1a4b714c/4455ed03-adb0-45af-b85d-34f76a31aebdimage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382" y="122506"/>
            <a:ext cx="8143875" cy="2714626"/>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5D38466B-DEE6-4334-8400-331435FCFD1B}" type="slidenum">
              <a:rPr lang="ru-RU" smtClean="0"/>
              <a:t>81</a:t>
            </a:fld>
            <a:endParaRPr lang="ru-RU"/>
          </a:p>
        </p:txBody>
      </p:sp>
    </p:spTree>
    <p:extLst>
      <p:ext uri="{BB962C8B-B14F-4D97-AF65-F5344CB8AC3E}">
        <p14:creationId xmlns:p14="http://schemas.microsoft.com/office/powerpoint/2010/main" val="40774425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2677656"/>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Кейс-«анализ </a:t>
            </a:r>
            <a:r>
              <a:rPr lang="ru-RU" sz="2400" b="1" dirty="0">
                <a:latin typeface="Times New Roman" panose="02020603050405020304" pitchFamily="18" charset="0"/>
                <a:cs typeface="Times New Roman" panose="02020603050405020304" pitchFamily="18" charset="0"/>
              </a:rPr>
              <a:t>конкретных ситуаций</a:t>
            </a:r>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Аленка потеряла куклу</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Цель: учить определять и обозначать словами положение предмета относительно себя: вверху, внизу, посередине, справа, слева, на, под, в и т. д</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Текст. Сегодня Аленка пришла в детский сад с куклой. Придя с прогулки, она не нашла свою любимую игрушку и расплакалась. Как бы вы поступили на месте Аленки</a:t>
            </a:r>
            <a:r>
              <a:rPr lang="ru-RU" sz="2400" dirty="0" smtClean="0">
                <a:latin typeface="Times New Roman" panose="02020603050405020304" pitchFamily="18" charset="0"/>
                <a:cs typeface="Times New Roman" panose="02020603050405020304" pitchFamily="18" charset="0"/>
              </a:rPr>
              <a:t>?</a:t>
            </a:r>
          </a:p>
          <a:p>
            <a:pPr indent="357188" algn="just"/>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82</a:t>
            </a:fld>
            <a:endParaRPr lang="ru-RU"/>
          </a:p>
        </p:txBody>
      </p:sp>
    </p:spTree>
    <p:extLst>
      <p:ext uri="{BB962C8B-B14F-4D97-AF65-F5344CB8AC3E}">
        <p14:creationId xmlns:p14="http://schemas.microsoft.com/office/powerpoint/2010/main" val="30608131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3416320"/>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Кейс-</a:t>
            </a:r>
            <a:r>
              <a:rPr lang="ru-RU" sz="2400" b="1" dirty="0">
                <a:latin typeface="Times New Roman" panose="02020603050405020304" pitchFamily="18" charset="0"/>
                <a:cs typeface="Times New Roman" panose="02020603050405020304" pitchFamily="18" charset="0"/>
              </a:rPr>
              <a:t>«анализ конкретных ситуаций</a:t>
            </a:r>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Три собачки</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Цель: продолжать учить детей соотносить предметы между собой по величине, используя в речи слова «большая», «поменьше», «маленькая», выделяя признаки сходства предметов, развивать зрительное внимание</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Текст. Бежали три собачки. Увидели они три конуры: большую, поменьше, маленькую. Обрадовались, что теперь у каждой будет свой домик. Полезла большая собачка в маленькую конуру, но не поместилась там (подсказки не должно быть). Как бы вы помогли собачкам, если они не знают какой из домиков им выбрать</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83</a:t>
            </a:fld>
            <a:endParaRPr lang="ru-RU"/>
          </a:p>
        </p:txBody>
      </p:sp>
    </p:spTree>
    <p:extLst>
      <p:ext uri="{BB962C8B-B14F-4D97-AF65-F5344CB8AC3E}">
        <p14:creationId xmlns:p14="http://schemas.microsoft.com/office/powerpoint/2010/main" val="12736686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2677656"/>
          </a:xfrm>
          <a:prstGeom prst="rect">
            <a:avLst/>
          </a:prstGeom>
        </p:spPr>
        <p:txBody>
          <a:bodyPr wrap="square">
            <a:spAutoFit/>
          </a:bodyPr>
          <a:lstStyle/>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b="1" dirty="0">
                <a:latin typeface="Times New Roman" panose="02020603050405020304" pitchFamily="18" charset="0"/>
                <a:cs typeface="Times New Roman" panose="02020603050405020304" pitchFamily="18" charset="0"/>
              </a:rPr>
              <a:t>Кейс-«анализ конкретных ситуаций</a:t>
            </a:r>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Случай во время обеда</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Цель: закрепить умение детей сравнивать две группы предметов</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Текст. Наступило время обеда. Дежурные накрыли на стол. Помощник воспитателя разлила по тарелкам суп. Все стали обедать, только Петя сидел грустный. Оказалось, что у него нет ложки. Почему у Пети не было ложки?</a:t>
            </a:r>
          </a:p>
          <a:p>
            <a:pPr indent="357188" algn="just"/>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84</a:t>
            </a:fld>
            <a:endParaRPr lang="ru-RU"/>
          </a:p>
        </p:txBody>
      </p:sp>
    </p:spTree>
    <p:extLst>
      <p:ext uri="{BB962C8B-B14F-4D97-AF65-F5344CB8AC3E}">
        <p14:creationId xmlns:p14="http://schemas.microsoft.com/office/powerpoint/2010/main" val="22444490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893647"/>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Кейс-</a:t>
            </a:r>
            <a:r>
              <a:rPr lang="ru-RU" sz="2400" b="1" dirty="0">
                <a:latin typeface="Times New Roman" panose="02020603050405020304" pitchFamily="18" charset="0"/>
                <a:cs typeface="Times New Roman" panose="02020603050405020304" pitchFamily="18" charset="0"/>
              </a:rPr>
              <a:t>«анализ конкретных ситуаций</a:t>
            </a:r>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В гости к медвежонку</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Цель: закрепить знания о длине</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Текст. Медвежонок позвал в гости своих друзей – соседей: зайчонка, бельчонка, волчонка. Ребята так обрадовались, что решили устроить соревнование, кто быстрее добежит от своего домика до домика медвежонка. Первым прибежал заяц, вторым прибежал бельчонок, а волк прибежал последним. Почему так долго бежал волк?</a:t>
            </a:r>
          </a:p>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b="1" dirty="0">
                <a:latin typeface="Times New Roman" panose="02020603050405020304" pitchFamily="18" charset="0"/>
                <a:cs typeface="Times New Roman" panose="02020603050405020304" pitchFamily="18" charset="0"/>
              </a:rPr>
              <a:t>Кейс-«анализ конкретных ситуаций</a:t>
            </a:r>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Кукла Катя встречает гостей</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Цель: учить устанавливать равенство между двумя группами предметов</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Текст. Кукла Катя пригласила в гости друзей. Накрыла на стол, положила конфеты в вазочку. Когда гости пришли, кукла огорчилась. Она не знает, хватит ли всем конфет. Как бы вы поступили на ее месте</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85</a:t>
            </a:fld>
            <a:endParaRPr lang="ru-RU"/>
          </a:p>
        </p:txBody>
      </p:sp>
    </p:spTree>
    <p:extLst>
      <p:ext uri="{BB962C8B-B14F-4D97-AF65-F5344CB8AC3E}">
        <p14:creationId xmlns:p14="http://schemas.microsoft.com/office/powerpoint/2010/main" val="28646151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3416320"/>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Кейс-</a:t>
            </a:r>
            <a:r>
              <a:rPr lang="ru-RU" sz="2400" b="1" dirty="0">
                <a:latin typeface="Times New Roman" panose="02020603050405020304" pitchFamily="18" charset="0"/>
                <a:cs typeface="Times New Roman" panose="02020603050405020304" pitchFamily="18" charset="0"/>
              </a:rPr>
              <a:t>«анализ конкретных ситуаций</a:t>
            </a:r>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В магазине</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Цель: продолжать учить соотносить цифры 1</a:t>
            </a:r>
            <a:r>
              <a:rPr lang="ru-RU" sz="2400" dirty="0" smtClean="0">
                <a:latin typeface="Times New Roman" panose="02020603050405020304" pitchFamily="18" charset="0"/>
                <a:cs typeface="Times New Roman" panose="02020603050405020304" pitchFamily="18" charset="0"/>
              </a:rPr>
              <a:t>, 2, 3, 4</a:t>
            </a:r>
            <a:r>
              <a:rPr lang="ru-RU" sz="2400" dirty="0">
                <a:latin typeface="Times New Roman" panose="02020603050405020304" pitchFamily="18" charset="0"/>
                <a:cs typeface="Times New Roman" panose="02020603050405020304" pitchFamily="18" charset="0"/>
              </a:rPr>
              <a:t>, с количеством предметов</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Текст. Дети играли в сюжетно – ролевую игру «Магазин». Они подавали денежку продавцу и говорили, сколько и каких предметов они хотят купить. Например «Я хочу купить три морковки для зайчика, потому что у меня на денежке написана цифра три». Продавец брала денежку, проверяла, благодарила за покупку. А новенькая девочка Лена не знала цифры. Когда подошла ее очередь, она не знала, что ей делать и стала все предметы с прилавка складывать в сумочку. Дети засмеялись, а лена очень обиделась. Как бы вы поступили на месте продавца?</a:t>
            </a:r>
          </a:p>
        </p:txBody>
      </p:sp>
      <p:sp>
        <p:nvSpPr>
          <p:cNvPr id="3" name="Номер слайда 2"/>
          <p:cNvSpPr>
            <a:spLocks noGrp="1"/>
          </p:cNvSpPr>
          <p:nvPr>
            <p:ph type="sldNum" sz="quarter" idx="12"/>
          </p:nvPr>
        </p:nvSpPr>
        <p:spPr/>
        <p:txBody>
          <a:bodyPr/>
          <a:lstStyle/>
          <a:p>
            <a:fld id="{5D38466B-DEE6-4334-8400-331435FCFD1B}" type="slidenum">
              <a:rPr lang="ru-RU" smtClean="0"/>
              <a:t>86</a:t>
            </a:fld>
            <a:endParaRPr lang="ru-RU"/>
          </a:p>
        </p:txBody>
      </p:sp>
    </p:spTree>
    <p:extLst>
      <p:ext uri="{BB962C8B-B14F-4D97-AF65-F5344CB8AC3E}">
        <p14:creationId xmlns:p14="http://schemas.microsoft.com/office/powerpoint/2010/main" val="6102629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883403" y="3037668"/>
            <a:ext cx="10616339" cy="3139295"/>
          </a:xfrm>
          <a:solidFill>
            <a:schemeClr val="accent6">
              <a:lumMod val="40000"/>
              <a:lumOff val="60000"/>
            </a:schemeClr>
          </a:solidFill>
        </p:spPr>
        <p:txBody>
          <a:bodyPr>
            <a:normAutofit/>
          </a:bodyPr>
          <a:lstStyle/>
          <a:p>
            <a:pPr marL="0" indent="0" algn="ctr">
              <a:buNone/>
            </a:pPr>
            <a:endParaRPr lang="ru-RU" sz="4800" dirty="0" smtClean="0">
              <a:latin typeface="Times New Roman" panose="02020603050405020304" pitchFamily="18" charset="0"/>
              <a:cs typeface="Times New Roman" panose="02020603050405020304" pitchFamily="18" charset="0"/>
            </a:endParaRPr>
          </a:p>
          <a:p>
            <a:pPr marL="0" indent="0" algn="ctr">
              <a:buNone/>
            </a:pPr>
            <a:r>
              <a:rPr lang="ru-RU" sz="4800" dirty="0">
                <a:latin typeface="Times New Roman" panose="02020603050405020304" pitchFamily="18" charset="0"/>
                <a:cs typeface="Times New Roman" panose="02020603050405020304" pitchFamily="18" charset="0"/>
              </a:rPr>
              <a:t>Пакет </a:t>
            </a:r>
            <a:r>
              <a:rPr lang="ru-RU" sz="4800" dirty="0" smtClean="0">
                <a:latin typeface="Times New Roman" panose="02020603050405020304" pitchFamily="18" charset="0"/>
                <a:cs typeface="Times New Roman" panose="02020603050405020304" pitchFamily="18" charset="0"/>
              </a:rPr>
              <a:t>кейс </a:t>
            </a:r>
          </a:p>
          <a:p>
            <a:pPr marL="0" indent="0" algn="ctr">
              <a:buNone/>
            </a:pPr>
            <a:r>
              <a:rPr lang="ru-RU" sz="4800" dirty="0" smtClean="0">
                <a:latin typeface="Times New Roman" panose="02020603050405020304" pitchFamily="18" charset="0"/>
                <a:cs typeface="Times New Roman" panose="02020603050405020304" pitchFamily="18" charset="0"/>
              </a:rPr>
              <a:t>«Педагогические </a:t>
            </a:r>
            <a:r>
              <a:rPr lang="ru-RU" sz="4800" dirty="0">
                <a:latin typeface="Times New Roman" panose="02020603050405020304" pitchFamily="18" charset="0"/>
                <a:cs typeface="Times New Roman" panose="02020603050405020304" pitchFamily="18" charset="0"/>
              </a:rPr>
              <a:t>ситуации </a:t>
            </a:r>
            <a:endParaRPr lang="ru-RU" sz="4800" dirty="0" smtClean="0">
              <a:latin typeface="Times New Roman" panose="02020603050405020304" pitchFamily="18" charset="0"/>
              <a:cs typeface="Times New Roman" panose="02020603050405020304" pitchFamily="18" charset="0"/>
            </a:endParaRPr>
          </a:p>
          <a:p>
            <a:pPr marL="0" indent="0" algn="ctr">
              <a:buNone/>
            </a:pPr>
            <a:r>
              <a:rPr lang="ru-RU" sz="4800" dirty="0" smtClean="0">
                <a:latin typeface="Times New Roman" panose="02020603050405020304" pitchFamily="18" charset="0"/>
                <a:cs typeface="Times New Roman" panose="02020603050405020304" pitchFamily="18" charset="0"/>
              </a:rPr>
              <a:t>и </a:t>
            </a:r>
            <a:r>
              <a:rPr lang="ru-RU" sz="4800" dirty="0">
                <a:latin typeface="Times New Roman" panose="02020603050405020304" pitchFamily="18" charset="0"/>
                <a:cs typeface="Times New Roman" panose="02020603050405020304" pitchFamily="18" charset="0"/>
              </a:rPr>
              <a:t>их </a:t>
            </a:r>
            <a:r>
              <a:rPr lang="ru-RU" sz="4800" dirty="0" smtClean="0">
                <a:latin typeface="Times New Roman" panose="02020603050405020304" pitchFamily="18" charset="0"/>
                <a:cs typeface="Times New Roman" panose="02020603050405020304" pitchFamily="18" charset="0"/>
              </a:rPr>
              <a:t>решение»</a:t>
            </a:r>
          </a:p>
        </p:txBody>
      </p:sp>
      <p:pic>
        <p:nvPicPr>
          <p:cNvPr id="2050" name="Picture 2" descr="http://userscontent2.emaze.com/images/a5392314-23d1-4b00-b0cc-b5ef1a4b714c/4455ed03-adb0-45af-b85d-34f76a31aebdimage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382" y="122506"/>
            <a:ext cx="8143875" cy="2714626"/>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5D38466B-DEE6-4334-8400-331435FCFD1B}" type="slidenum">
              <a:rPr lang="ru-RU" smtClean="0"/>
              <a:t>87</a:t>
            </a:fld>
            <a:endParaRPr lang="ru-RU"/>
          </a:p>
        </p:txBody>
      </p:sp>
    </p:spTree>
    <p:extLst>
      <p:ext uri="{BB962C8B-B14F-4D97-AF65-F5344CB8AC3E}">
        <p14:creationId xmlns:p14="http://schemas.microsoft.com/office/powerpoint/2010/main" val="15517739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154984"/>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Ситуация 1.</a:t>
            </a:r>
          </a:p>
          <a:p>
            <a:pPr indent="357188" algn="just"/>
            <a:r>
              <a:rPr lang="ru-RU" sz="2400" dirty="0">
                <a:latin typeface="Times New Roman" panose="02020603050405020304" pitchFamily="18" charset="0"/>
                <a:cs typeface="Times New Roman" panose="02020603050405020304" pitchFamily="18" charset="0"/>
              </a:rPr>
              <a:t>Девочка, 6 лет. С трех лет посещает хореографический кружок, с 5-ти – вокальную  и театральную студии. Очень часто выступает на сцене, участвует в разных конкурсах. Перед очередным выступлением во время игры пытается руководить своими сверстницами: « Я лучше вас знаю, я на сцене уже много раз выступала, а вы нет. Поэтому я буду играть роль лисы». Девочки пытаются ей не подчиниться и идут за помощью к воспитательнице.</a:t>
            </a:r>
          </a:p>
          <a:p>
            <a:pPr indent="357188" algn="just"/>
            <a:r>
              <a:rPr lang="ru-RU" sz="2400" dirty="0">
                <a:latin typeface="Times New Roman" panose="02020603050405020304" pitchFamily="18" charset="0"/>
                <a:cs typeface="Times New Roman" panose="02020603050405020304" pitchFamily="18" charset="0"/>
              </a:rPr>
              <a:t>Ваши действия.</a:t>
            </a:r>
          </a:p>
          <a:p>
            <a:pPr indent="357188" algn="just"/>
            <a:r>
              <a:rPr lang="ru-RU" sz="2400" dirty="0">
                <a:latin typeface="Times New Roman" panose="02020603050405020304" pitchFamily="18" charset="0"/>
                <a:cs typeface="Times New Roman" panose="02020603050405020304" pitchFamily="18" charset="0"/>
              </a:rPr>
              <a:t>Вариант 1.</a:t>
            </a:r>
          </a:p>
          <a:p>
            <a:pPr indent="357188" algn="just"/>
            <a:r>
              <a:rPr lang="ru-RU" sz="2400" dirty="0">
                <a:latin typeface="Times New Roman" panose="02020603050405020304" pitchFamily="18" charset="0"/>
                <a:cs typeface="Times New Roman" panose="02020603050405020304" pitchFamily="18" charset="0"/>
              </a:rPr>
              <a:t>Предложить девочке роль режиссера в данной игре, чтобы  помочь своим подругам проявить себя. Показать, что их выступления тоже достойны похвалы</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88</a:t>
            </a:fld>
            <a:endParaRPr lang="ru-RU"/>
          </a:p>
        </p:txBody>
      </p:sp>
    </p:spTree>
    <p:extLst>
      <p:ext uri="{BB962C8B-B14F-4D97-AF65-F5344CB8AC3E}">
        <p14:creationId xmlns:p14="http://schemas.microsoft.com/office/powerpoint/2010/main" val="33743126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262979"/>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Ситуация 1.</a:t>
            </a:r>
          </a:p>
          <a:p>
            <a:pPr indent="357188" algn="just"/>
            <a:r>
              <a:rPr lang="ru-RU" sz="2400" dirty="0" smtClean="0">
                <a:latin typeface="Times New Roman" panose="02020603050405020304" pitchFamily="18" charset="0"/>
                <a:cs typeface="Times New Roman" panose="02020603050405020304" pitchFamily="18" charset="0"/>
              </a:rPr>
              <a:t>Вариант </a:t>
            </a:r>
            <a:r>
              <a:rPr lang="ru-RU" sz="2400" dirty="0">
                <a:latin typeface="Times New Roman" panose="02020603050405020304" pitchFamily="18" charset="0"/>
                <a:cs typeface="Times New Roman" panose="02020603050405020304" pitchFamily="18" charset="0"/>
              </a:rPr>
              <a:t>2.</a:t>
            </a:r>
          </a:p>
          <a:p>
            <a:pPr indent="357188" algn="just"/>
            <a:r>
              <a:rPr lang="ru-RU" sz="2400" dirty="0">
                <a:latin typeface="Times New Roman" panose="02020603050405020304" pitchFamily="18" charset="0"/>
                <a:cs typeface="Times New Roman" panose="02020603050405020304" pitchFamily="18" charset="0"/>
              </a:rPr>
              <a:t>Провести беседу с ребенком, направленную на  анализ отрицательных сторон поведения героев художественных произведений (хвастовство, обида товарищей и т.д.), объяснить, что другие девочки, ее подруги, тоже хотят сыграть эту роль. Предложить сыграть по очереди.</a:t>
            </a:r>
          </a:p>
          <a:p>
            <a:pPr indent="357188" algn="just"/>
            <a:r>
              <a:rPr lang="ru-RU" sz="2400" dirty="0">
                <a:latin typeface="Times New Roman" panose="02020603050405020304" pitchFamily="18" charset="0"/>
                <a:cs typeface="Times New Roman" panose="02020603050405020304" pitchFamily="18" charset="0"/>
              </a:rPr>
              <a:t>Вариант 3.</a:t>
            </a:r>
          </a:p>
          <a:p>
            <a:pPr indent="357188" algn="just"/>
            <a:r>
              <a:rPr lang="ru-RU" sz="2400" dirty="0">
                <a:latin typeface="Times New Roman" panose="02020603050405020304" pitchFamily="18" charset="0"/>
                <a:cs typeface="Times New Roman" panose="02020603050405020304" pitchFamily="18" charset="0"/>
              </a:rPr>
              <a:t>Предложить детям не ссориться, а распределить роли при помощи жребия. Так будет справедливо.</a:t>
            </a:r>
          </a:p>
          <a:p>
            <a:pPr indent="357188" algn="just"/>
            <a:r>
              <a:rPr lang="ru-RU" sz="2400" dirty="0">
                <a:latin typeface="Times New Roman" panose="02020603050405020304" pitchFamily="18" charset="0"/>
                <a:cs typeface="Times New Roman" panose="02020603050405020304" pitchFamily="18" charset="0"/>
              </a:rPr>
              <a:t>Вариант 4.</a:t>
            </a:r>
          </a:p>
          <a:p>
            <a:pPr indent="357188" algn="just"/>
            <a:r>
              <a:rPr lang="ru-RU" sz="2400" dirty="0">
                <a:latin typeface="Times New Roman" panose="02020603050405020304" pitchFamily="18" charset="0"/>
                <a:cs typeface="Times New Roman" panose="02020603050405020304" pitchFamily="18" charset="0"/>
              </a:rPr>
              <a:t>Организовать кастинг на главную роль – лиса, выбрать независимое жюри (мальчики, дети незадействованные в этой игре).</a:t>
            </a:r>
          </a:p>
          <a:p>
            <a:pPr indent="357188" algn="just"/>
            <a:r>
              <a:rPr lang="ru-RU" sz="2400" dirty="0">
                <a:latin typeface="Times New Roman" panose="02020603050405020304" pitchFamily="18" charset="0"/>
                <a:cs typeface="Times New Roman" panose="02020603050405020304" pitchFamily="18" charset="0"/>
              </a:rPr>
              <a:t>Вариант 5.</a:t>
            </a:r>
          </a:p>
          <a:p>
            <a:pPr indent="357188" algn="just"/>
            <a:r>
              <a:rPr lang="ru-RU" sz="2400" dirty="0">
                <a:latin typeface="Times New Roman" panose="02020603050405020304" pitchFamily="18" charset="0"/>
                <a:cs typeface="Times New Roman" panose="02020603050405020304" pitchFamily="18" charset="0"/>
              </a:rPr>
              <a:t>Обратиться за советом к детям, как решить эту проблему.</a:t>
            </a:r>
          </a:p>
        </p:txBody>
      </p:sp>
      <p:sp>
        <p:nvSpPr>
          <p:cNvPr id="3" name="Номер слайда 2"/>
          <p:cNvSpPr>
            <a:spLocks noGrp="1"/>
          </p:cNvSpPr>
          <p:nvPr>
            <p:ph type="sldNum" sz="quarter" idx="12"/>
          </p:nvPr>
        </p:nvSpPr>
        <p:spPr/>
        <p:txBody>
          <a:bodyPr/>
          <a:lstStyle/>
          <a:p>
            <a:fld id="{5D38466B-DEE6-4334-8400-331435FCFD1B}" type="slidenum">
              <a:rPr lang="ru-RU" smtClean="0"/>
              <a:t>89</a:t>
            </a:fld>
            <a:endParaRPr lang="ru-RU"/>
          </a:p>
        </p:txBody>
      </p:sp>
    </p:spTree>
    <p:extLst>
      <p:ext uri="{BB962C8B-B14F-4D97-AF65-F5344CB8AC3E}">
        <p14:creationId xmlns:p14="http://schemas.microsoft.com/office/powerpoint/2010/main" val="2215750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262979"/>
          </a:xfrm>
          <a:prstGeom prst="rect">
            <a:avLst/>
          </a:prstGeom>
        </p:spPr>
        <p:txBody>
          <a:bodyPr wrap="square">
            <a:spAutoFit/>
          </a:bodyPr>
          <a:lstStyle/>
          <a:p>
            <a:pPr indent="357188" algn="ctr"/>
            <a:r>
              <a:rPr lang="ru-RU" sz="2400" b="1" dirty="0">
                <a:latin typeface="Times New Roman" panose="02020603050405020304" pitchFamily="18" charset="0"/>
                <a:cs typeface="Times New Roman" panose="02020603050405020304" pitchFamily="18" charset="0"/>
              </a:rPr>
              <a:t>Требования, которым должен удовлетворять хороший кейс</a:t>
            </a:r>
          </a:p>
          <a:p>
            <a:pPr indent="357188" algn="just"/>
            <a:r>
              <a:rPr lang="ru-RU" sz="2400" dirty="0">
                <a:latin typeface="Times New Roman" panose="02020603050405020304" pitchFamily="18" charset="0"/>
                <a:cs typeface="Times New Roman" panose="02020603050405020304" pitchFamily="18" charset="0"/>
              </a:rPr>
              <a:t>Кейс-технология в образовании – пример, заимствованный из реального </a:t>
            </a:r>
            <a:r>
              <a:rPr lang="ru-RU" sz="2400" dirty="0" smtClean="0">
                <a:latin typeface="Times New Roman" panose="02020603050405020304" pitchFamily="18" charset="0"/>
                <a:cs typeface="Times New Roman" panose="02020603050405020304" pitchFamily="18" charset="0"/>
              </a:rPr>
              <a:t>жизни, </a:t>
            </a:r>
            <a:r>
              <a:rPr lang="ru-RU" sz="2400" dirty="0">
                <a:latin typeface="Times New Roman" panose="02020603050405020304" pitchFamily="18" charset="0"/>
                <a:cs typeface="Times New Roman" panose="02020603050405020304" pitchFamily="18" charset="0"/>
              </a:rPr>
              <a:t>представляет собой информационный процесс, дающий возможность осмыслить сложившуюся ситуацию. Принято считать, что кейс обязан удовлетворять ряду требований:</a:t>
            </a:r>
          </a:p>
          <a:p>
            <a:pPr marL="342900" indent="-342900" algn="just">
              <a:buFont typeface="Wingdings" panose="05000000000000000000" pitchFamily="2" charset="2"/>
              <a:buChar char="ü"/>
            </a:pPr>
            <a:r>
              <a:rPr lang="ru-RU" sz="2400" dirty="0">
                <a:latin typeface="Times New Roman" panose="02020603050405020304" pitchFamily="18" charset="0"/>
                <a:cs typeface="Times New Roman" panose="02020603050405020304" pitchFamily="18" charset="0"/>
              </a:rPr>
              <a:t>соответствовать четко сформулированной цели </a:t>
            </a:r>
            <a:r>
              <a:rPr lang="ru-RU" sz="2400" dirty="0" smtClean="0">
                <a:latin typeface="Times New Roman" panose="02020603050405020304" pitchFamily="18" charset="0"/>
                <a:cs typeface="Times New Roman" panose="02020603050405020304" pitchFamily="18" charset="0"/>
              </a:rPr>
              <a:t>создания;</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иллюстрировать </a:t>
            </a:r>
            <a:r>
              <a:rPr lang="ru-RU" sz="2400" dirty="0">
                <a:latin typeface="Times New Roman" panose="02020603050405020304" pitchFamily="18" charset="0"/>
                <a:cs typeface="Times New Roman" panose="02020603050405020304" pitchFamily="18" charset="0"/>
              </a:rPr>
              <a:t>ряд аспектов именно </a:t>
            </a:r>
            <a:r>
              <a:rPr lang="ru-RU" sz="2400" dirty="0" smtClean="0">
                <a:latin typeface="Times New Roman" panose="02020603050405020304" pitchFamily="18" charset="0"/>
                <a:cs typeface="Times New Roman" panose="02020603050405020304" pitchFamily="18" charset="0"/>
              </a:rPr>
              <a:t>реальной жизни;</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быть актуальным;</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способствовать </a:t>
            </a:r>
            <a:r>
              <a:rPr lang="ru-RU" sz="2400" dirty="0">
                <a:latin typeface="Times New Roman" panose="02020603050405020304" pitchFamily="18" charset="0"/>
                <a:cs typeface="Times New Roman" panose="02020603050405020304" pitchFamily="18" charset="0"/>
              </a:rPr>
              <a:t>развитию аналитического </a:t>
            </a:r>
            <a:r>
              <a:rPr lang="ru-RU" sz="2400" dirty="0" smtClean="0">
                <a:latin typeface="Times New Roman" panose="02020603050405020304" pitchFamily="18" charset="0"/>
                <a:cs typeface="Times New Roman" panose="02020603050405020304" pitchFamily="18" charset="0"/>
              </a:rPr>
              <a:t>мышления;</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иметь </a:t>
            </a:r>
            <a:r>
              <a:rPr lang="ru-RU" sz="2400" dirty="0">
                <a:latin typeface="Times New Roman" panose="02020603050405020304" pitchFamily="18" charset="0"/>
                <a:cs typeface="Times New Roman" panose="02020603050405020304" pitchFamily="18" charset="0"/>
              </a:rPr>
              <a:t>разные вариации </a:t>
            </a:r>
            <a:r>
              <a:rPr lang="ru-RU" sz="2400" dirty="0" smtClean="0">
                <a:latin typeface="Times New Roman" panose="02020603050405020304" pitchFamily="18" charset="0"/>
                <a:cs typeface="Times New Roman" panose="02020603050405020304" pitchFamily="18" charset="0"/>
              </a:rPr>
              <a:t>решения;</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располагать </a:t>
            </a:r>
            <a:r>
              <a:rPr lang="ru-RU" sz="2400" dirty="0">
                <a:latin typeface="Times New Roman" panose="02020603050405020304" pitchFamily="18" charset="0"/>
                <a:cs typeface="Times New Roman" panose="02020603050405020304" pitchFamily="18" charset="0"/>
              </a:rPr>
              <a:t>соответствующим уровнем </a:t>
            </a:r>
            <a:r>
              <a:rPr lang="ru-RU" sz="2400" dirty="0" smtClean="0">
                <a:latin typeface="Times New Roman" panose="02020603050405020304" pitchFamily="18" charset="0"/>
                <a:cs typeface="Times New Roman" panose="02020603050405020304" pitchFamily="18" charset="0"/>
              </a:rPr>
              <a:t>трудности;</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не </a:t>
            </a:r>
            <a:r>
              <a:rPr lang="ru-RU" sz="2400" dirty="0">
                <a:latin typeface="Times New Roman" panose="02020603050405020304" pitchFamily="18" charset="0"/>
                <a:cs typeface="Times New Roman" panose="02020603050405020304" pitchFamily="18" charset="0"/>
              </a:rPr>
              <a:t>устаревать быстрыми </a:t>
            </a:r>
            <a:r>
              <a:rPr lang="ru-RU" sz="2400" dirty="0" smtClean="0">
                <a:latin typeface="Times New Roman" panose="02020603050405020304" pitchFamily="18" charset="0"/>
                <a:cs typeface="Times New Roman" panose="02020603050405020304" pitchFamily="18" charset="0"/>
              </a:rPr>
              <a:t>темпами;</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отображать </a:t>
            </a:r>
            <a:r>
              <a:rPr lang="ru-RU" sz="2400" dirty="0">
                <a:latin typeface="Times New Roman" panose="02020603050405020304" pitchFamily="18" charset="0"/>
                <a:cs typeface="Times New Roman" panose="02020603050405020304" pitchFamily="18" charset="0"/>
              </a:rPr>
              <a:t>типичные </a:t>
            </a:r>
            <a:r>
              <a:rPr lang="ru-RU" sz="2400" dirty="0" smtClean="0">
                <a:latin typeface="Times New Roman" panose="02020603050405020304" pitchFamily="18" charset="0"/>
                <a:cs typeface="Times New Roman" panose="02020603050405020304" pitchFamily="18" charset="0"/>
              </a:rPr>
              <a:t>ситуации;</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приводить </a:t>
            </a:r>
            <a:r>
              <a:rPr lang="ru-RU" sz="2400" dirty="0">
                <a:latin typeface="Times New Roman" panose="02020603050405020304" pitchFamily="18" charset="0"/>
                <a:cs typeface="Times New Roman" panose="02020603050405020304" pitchFamily="18" charset="0"/>
              </a:rPr>
              <a:t>к дискуссии.</a:t>
            </a:r>
          </a:p>
        </p:txBody>
      </p:sp>
      <p:sp>
        <p:nvSpPr>
          <p:cNvPr id="3" name="Номер слайда 2"/>
          <p:cNvSpPr>
            <a:spLocks noGrp="1"/>
          </p:cNvSpPr>
          <p:nvPr>
            <p:ph type="sldNum" sz="quarter" idx="12"/>
          </p:nvPr>
        </p:nvSpPr>
        <p:spPr/>
        <p:txBody>
          <a:bodyPr/>
          <a:lstStyle/>
          <a:p>
            <a:fld id="{5D38466B-DEE6-4334-8400-331435FCFD1B}" type="slidenum">
              <a:rPr lang="ru-RU" smtClean="0"/>
              <a:t>9</a:t>
            </a:fld>
            <a:endParaRPr lang="ru-RU"/>
          </a:p>
        </p:txBody>
      </p:sp>
    </p:spTree>
    <p:extLst>
      <p:ext uri="{BB962C8B-B14F-4D97-AF65-F5344CB8AC3E}">
        <p14:creationId xmlns:p14="http://schemas.microsoft.com/office/powerpoint/2010/main" val="24212294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02956" y="1305342"/>
            <a:ext cx="11484243" cy="5262979"/>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Ситуация 2.</a:t>
            </a:r>
          </a:p>
          <a:p>
            <a:pPr indent="357188" algn="just"/>
            <a:r>
              <a:rPr lang="ru-RU" sz="2400" dirty="0">
                <a:latin typeface="Times New Roman" panose="02020603050405020304" pitchFamily="18" charset="0"/>
                <a:cs typeface="Times New Roman" panose="02020603050405020304" pitchFamily="18" charset="0"/>
              </a:rPr>
              <a:t>Мальчик, 7 лет.</a:t>
            </a:r>
          </a:p>
          <a:p>
            <a:pPr indent="357188" algn="just"/>
            <a:r>
              <a:rPr lang="ru-RU" sz="2400" dirty="0">
                <a:latin typeface="Times New Roman" panose="02020603050405020304" pitchFamily="18" charset="0"/>
                <a:cs typeface="Times New Roman" panose="02020603050405020304" pitchFamily="18" charset="0"/>
              </a:rPr>
              <a:t>С раннего детства проявляет интерес к лепке, рисованию, конструированию. Хорошо рисует, лепит, создает необычные конструкции, фантазирует. На предложение воспитателя отдать ребенка в художественную студию родители ответили отказом, решив, что мальчик должен заниматься спортом. В детском саду он ни с кем не дружит, часто конфликтует с детьми, если ему мешают рисовать или строить, если кто-то из детей хочет присоединиться к его игре, чаще всего он не пускает. Очень замкнут, медлителен, его трудно отвлечь от любимого занятия, «ребенок в себе».</a:t>
            </a:r>
          </a:p>
          <a:p>
            <a:pPr indent="357188" algn="just"/>
            <a:r>
              <a:rPr lang="ru-RU" sz="2400" dirty="0">
                <a:latin typeface="Times New Roman" panose="02020603050405020304" pitchFamily="18" charset="0"/>
                <a:cs typeface="Times New Roman" panose="02020603050405020304" pitchFamily="18" charset="0"/>
              </a:rPr>
              <a:t>Ваши действия.</a:t>
            </a:r>
          </a:p>
          <a:p>
            <a:pPr indent="357188" algn="just"/>
            <a:r>
              <a:rPr lang="ru-RU" sz="2400" dirty="0">
                <a:latin typeface="Times New Roman" panose="02020603050405020304" pitchFamily="18" charset="0"/>
                <a:cs typeface="Times New Roman" panose="02020603050405020304" pitchFamily="18" charset="0"/>
              </a:rPr>
              <a:t>Вариант 1.</a:t>
            </a:r>
          </a:p>
          <a:p>
            <a:pPr indent="357188" algn="just"/>
            <a:r>
              <a:rPr lang="ru-RU" sz="2400" dirty="0">
                <a:latin typeface="Times New Roman" panose="02020603050405020304" pitchFamily="18" charset="0"/>
                <a:cs typeface="Times New Roman" panose="02020603050405020304" pitchFamily="18" charset="0"/>
              </a:rPr>
              <a:t>Ребенок с заниженной самооценкой, он не признан родителями. Необходимо стараться повысить самооценку ребенка, предлагать участвовать в конкурсах, вывешивать его работы на выставках, чтобы его успех оценили родители и дети</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90</a:t>
            </a:fld>
            <a:endParaRPr lang="ru-RU"/>
          </a:p>
        </p:txBody>
      </p:sp>
    </p:spTree>
    <p:extLst>
      <p:ext uri="{BB962C8B-B14F-4D97-AF65-F5344CB8AC3E}">
        <p14:creationId xmlns:p14="http://schemas.microsoft.com/office/powerpoint/2010/main" val="41347636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893647"/>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Ситуация 2.</a:t>
            </a:r>
          </a:p>
          <a:p>
            <a:pPr indent="357188" algn="just"/>
            <a:r>
              <a:rPr lang="ru-RU" sz="2400" dirty="0" smtClean="0">
                <a:latin typeface="Times New Roman" panose="02020603050405020304" pitchFamily="18" charset="0"/>
                <a:cs typeface="Times New Roman" panose="02020603050405020304" pitchFamily="18" charset="0"/>
              </a:rPr>
              <a:t>Вариант </a:t>
            </a:r>
            <a:r>
              <a:rPr lang="ru-RU" sz="2400" dirty="0">
                <a:latin typeface="Times New Roman" panose="02020603050405020304" pitchFamily="18" charset="0"/>
                <a:cs typeface="Times New Roman" panose="02020603050405020304" pitchFamily="18" charset="0"/>
              </a:rPr>
              <a:t>2.</a:t>
            </a:r>
          </a:p>
          <a:p>
            <a:pPr indent="357188" algn="just"/>
            <a:r>
              <a:rPr lang="ru-RU" sz="2400" dirty="0">
                <a:latin typeface="Times New Roman" panose="02020603050405020304" pitchFamily="18" charset="0"/>
                <a:cs typeface="Times New Roman" panose="02020603050405020304" pitchFamily="18" charset="0"/>
              </a:rPr>
              <a:t>Провести социометрический метод исследования, выявить предпочтения этого ребенка и постараться сблизить его с этими детьми, давая им общие поручения, вместе привлекать к совместной деятельности. Дать  этому ребенку особое задание, а после его успешного выполнения – высокую оценку, чтобы повысить его авторитет в группе.</a:t>
            </a:r>
          </a:p>
          <a:p>
            <a:pPr indent="357188" algn="just"/>
            <a:r>
              <a:rPr lang="ru-RU" sz="2400" dirty="0">
                <a:latin typeface="Times New Roman" panose="02020603050405020304" pitchFamily="18" charset="0"/>
                <a:cs typeface="Times New Roman" panose="02020603050405020304" pitchFamily="18" charset="0"/>
              </a:rPr>
              <a:t>Вариант 3.</a:t>
            </a:r>
          </a:p>
          <a:p>
            <a:pPr indent="357188" algn="just"/>
            <a:r>
              <a:rPr lang="ru-RU" sz="2400" dirty="0">
                <a:latin typeface="Times New Roman" panose="02020603050405020304" pitchFamily="18" charset="0"/>
                <a:cs typeface="Times New Roman" panose="02020603050405020304" pitchFamily="18" charset="0"/>
              </a:rPr>
              <a:t>Провести работу с родителями. Помочь им увидеть и понять увлечения ребенка. Предложить им учитывать мнение ребенка при выборе дополнительного образования, чтобы ребенок был увлечен предлагаемым ему занятием, у него должна быть мотивация, а не просто «потому, что мама так сказала». А спортом можно заниматься всей семьей в выходные дни.</a:t>
            </a:r>
          </a:p>
        </p:txBody>
      </p:sp>
      <p:sp>
        <p:nvSpPr>
          <p:cNvPr id="3" name="Номер слайда 2"/>
          <p:cNvSpPr>
            <a:spLocks noGrp="1"/>
          </p:cNvSpPr>
          <p:nvPr>
            <p:ph type="sldNum" sz="quarter" idx="12"/>
          </p:nvPr>
        </p:nvSpPr>
        <p:spPr/>
        <p:txBody>
          <a:bodyPr/>
          <a:lstStyle/>
          <a:p>
            <a:fld id="{5D38466B-DEE6-4334-8400-331435FCFD1B}" type="slidenum">
              <a:rPr lang="ru-RU" smtClean="0"/>
              <a:t>91</a:t>
            </a:fld>
            <a:endParaRPr lang="ru-RU"/>
          </a:p>
        </p:txBody>
      </p:sp>
    </p:spTree>
    <p:extLst>
      <p:ext uri="{BB962C8B-B14F-4D97-AF65-F5344CB8AC3E}">
        <p14:creationId xmlns:p14="http://schemas.microsoft.com/office/powerpoint/2010/main" val="30223901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3416320"/>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Ситуация 3.</a:t>
            </a:r>
          </a:p>
          <a:p>
            <a:pPr indent="357188" algn="just"/>
            <a:r>
              <a:rPr lang="ru-RU" sz="2400" dirty="0">
                <a:latin typeface="Times New Roman" panose="02020603050405020304" pitchFamily="18" charset="0"/>
                <a:cs typeface="Times New Roman" panose="02020603050405020304" pitchFamily="18" charset="0"/>
              </a:rPr>
              <a:t>Мальчик Саша, оставшись еще на один год в детском саду в другой группе, скучает по своим воспитателям, к которым ходил четыре года.  Саша часто приходит в гости в свою бывшую группу: общается с воспитателями, играет с малышами, учит создавать постройки из конструктора и т.д. Воспитатели всегда принимают ребенка, маме Саши тоже нравятся эти посещения – с воспитателями у нее хорошие, доверительные отношения.  Однажды, забирая ребенка из детского сада. Ольга Петровна (мама) обнаружила у него чужую маленькую машинку.</a:t>
            </a:r>
          </a:p>
          <a:p>
            <a:pPr indent="357188" algn="just"/>
            <a:r>
              <a:rPr lang="ru-RU" sz="2400" dirty="0">
                <a:latin typeface="Times New Roman" panose="02020603050405020304" pitchFamily="18" charset="0"/>
                <a:cs typeface="Times New Roman" panose="02020603050405020304" pitchFamily="18" charset="0"/>
              </a:rPr>
              <a:t>Как быть</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92</a:t>
            </a:fld>
            <a:endParaRPr lang="ru-RU"/>
          </a:p>
        </p:txBody>
      </p:sp>
    </p:spTree>
    <p:extLst>
      <p:ext uri="{BB962C8B-B14F-4D97-AF65-F5344CB8AC3E}">
        <p14:creationId xmlns:p14="http://schemas.microsoft.com/office/powerpoint/2010/main" val="8574284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893647"/>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Ситуация 3.</a:t>
            </a:r>
          </a:p>
          <a:p>
            <a:pPr indent="357188" algn="just"/>
            <a:r>
              <a:rPr lang="ru-RU" sz="2400" dirty="0" smtClean="0">
                <a:latin typeface="Times New Roman" panose="02020603050405020304" pitchFamily="18" charset="0"/>
                <a:cs typeface="Times New Roman" panose="02020603050405020304" pitchFamily="18" charset="0"/>
              </a:rPr>
              <a:t>Вариант </a:t>
            </a:r>
            <a:r>
              <a:rPr lang="ru-RU" sz="2400" dirty="0">
                <a:latin typeface="Times New Roman" panose="02020603050405020304" pitchFamily="18" charset="0"/>
                <a:cs typeface="Times New Roman" panose="02020603050405020304" pitchFamily="18" charset="0"/>
              </a:rPr>
              <a:t>1.</a:t>
            </a:r>
          </a:p>
          <a:p>
            <a:pPr indent="357188" algn="just"/>
            <a:r>
              <a:rPr lang="ru-RU" sz="2400" dirty="0">
                <a:latin typeface="Times New Roman" panose="02020603050405020304" pitchFamily="18" charset="0"/>
                <a:cs typeface="Times New Roman" panose="02020603050405020304" pitchFamily="18" charset="0"/>
              </a:rPr>
              <a:t>Расспросить ребенка:</a:t>
            </a:r>
          </a:p>
          <a:p>
            <a:pPr indent="357188" algn="just"/>
            <a:r>
              <a:rPr lang="ru-RU" sz="2400" dirty="0">
                <a:latin typeface="Times New Roman" panose="02020603050405020304" pitchFamily="18" charset="0"/>
                <a:cs typeface="Times New Roman" panose="02020603050405020304" pitchFamily="18" charset="0"/>
              </a:rPr>
              <a:t>- Саша, чья это  машинка? Нужно ее отдать хозяину.</a:t>
            </a:r>
          </a:p>
          <a:p>
            <a:pPr indent="357188" algn="just"/>
            <a:r>
              <a:rPr lang="ru-RU" sz="2400" dirty="0">
                <a:latin typeface="Times New Roman" panose="02020603050405020304" pitchFamily="18" charset="0"/>
                <a:cs typeface="Times New Roman" panose="02020603050405020304" pitchFamily="18" charset="0"/>
              </a:rPr>
              <a:t>- Я ходил в гости к  Нине Ивановне, учил малышей строить гараж и случайно положил в карман,- хитрит Саша.</a:t>
            </a:r>
          </a:p>
          <a:p>
            <a:pPr indent="357188" algn="just"/>
            <a:r>
              <a:rPr lang="ru-RU" sz="2400" dirty="0">
                <a:latin typeface="Times New Roman" panose="02020603050405020304" pitchFamily="18" charset="0"/>
                <a:cs typeface="Times New Roman" panose="02020603050405020304" pitchFamily="18" charset="0"/>
              </a:rPr>
              <a:t>- Сходи завтра к малышам и верни машинку.</a:t>
            </a:r>
          </a:p>
          <a:p>
            <a:pPr indent="357188" algn="just"/>
            <a:r>
              <a:rPr lang="ru-RU" sz="2400" dirty="0">
                <a:latin typeface="Times New Roman" panose="02020603050405020304" pitchFamily="18" charset="0"/>
                <a:cs typeface="Times New Roman" panose="02020603050405020304" pitchFamily="18" charset="0"/>
              </a:rPr>
              <a:t>- Нет, она мне нравиться, у меня такой нет,-  упрямиться мальчик.</a:t>
            </a:r>
          </a:p>
          <a:p>
            <a:pPr indent="357188" algn="just"/>
            <a:r>
              <a:rPr lang="ru-RU" sz="2400" dirty="0">
                <a:latin typeface="Times New Roman" panose="02020603050405020304" pitchFamily="18" charset="0"/>
                <a:cs typeface="Times New Roman" panose="02020603050405020304" pitchFamily="18" charset="0"/>
              </a:rPr>
              <a:t>- Саша, может это домашняя машинка, и малыш плачет, ищет, - убеждает мама.</a:t>
            </a:r>
          </a:p>
          <a:p>
            <a:pPr indent="357188" algn="just"/>
            <a:r>
              <a:rPr lang="ru-RU" sz="2400" dirty="0">
                <a:latin typeface="Times New Roman" panose="02020603050405020304" pitchFamily="18" charset="0"/>
                <a:cs typeface="Times New Roman" panose="02020603050405020304" pitchFamily="18" charset="0"/>
              </a:rPr>
              <a:t>- Нет, не пойду. Нина Ивановна, будет сердиться, скажет, что я украл, нет, мне стыдно.</a:t>
            </a:r>
          </a:p>
          <a:p>
            <a:pPr indent="357188" algn="just"/>
            <a:r>
              <a:rPr lang="ru-RU" sz="2400" dirty="0">
                <a:latin typeface="Times New Roman" panose="02020603050405020304" pitchFamily="18" charset="0"/>
                <a:cs typeface="Times New Roman" panose="02020603050405020304" pitchFamily="18" charset="0"/>
              </a:rPr>
              <a:t>- Саша, давай завтра вместе сходим к Нине Ивановне и отдадим машинку, хорошо</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93</a:t>
            </a:fld>
            <a:endParaRPr lang="ru-RU"/>
          </a:p>
        </p:txBody>
      </p:sp>
    </p:spTree>
    <p:extLst>
      <p:ext uri="{BB962C8B-B14F-4D97-AF65-F5344CB8AC3E}">
        <p14:creationId xmlns:p14="http://schemas.microsoft.com/office/powerpoint/2010/main" val="28984175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262979"/>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Ситуация 3.</a:t>
            </a:r>
          </a:p>
          <a:p>
            <a:pPr indent="357188" algn="just"/>
            <a:r>
              <a:rPr lang="ru-RU" sz="2400" dirty="0" smtClean="0">
                <a:latin typeface="Times New Roman" panose="02020603050405020304" pitchFamily="18" charset="0"/>
                <a:cs typeface="Times New Roman" panose="02020603050405020304" pitchFamily="18" charset="0"/>
              </a:rPr>
              <a:t>Вариант </a:t>
            </a:r>
            <a:r>
              <a:rPr lang="ru-RU" sz="2400" dirty="0">
                <a:latin typeface="Times New Roman" panose="02020603050405020304" pitchFamily="18" charset="0"/>
                <a:cs typeface="Times New Roman" panose="02020603050405020304" pitchFamily="18" charset="0"/>
              </a:rPr>
              <a:t>2.</a:t>
            </a:r>
          </a:p>
          <a:p>
            <a:pPr indent="357188" algn="just"/>
            <a:r>
              <a:rPr lang="ru-RU" sz="2400" dirty="0">
                <a:latin typeface="Times New Roman" panose="02020603050405020304" pitchFamily="18" charset="0"/>
                <a:cs typeface="Times New Roman" panose="02020603050405020304" pitchFamily="18" charset="0"/>
              </a:rPr>
              <a:t>Убедить ребенка вернуть машинку, предварительно обсудив ситуацию с педагогом.</a:t>
            </a:r>
          </a:p>
          <a:p>
            <a:pPr indent="357188" algn="just"/>
            <a:r>
              <a:rPr lang="ru-RU" sz="2400" dirty="0">
                <a:latin typeface="Times New Roman" panose="02020603050405020304" pitchFamily="18" charset="0"/>
                <a:cs typeface="Times New Roman" panose="02020603050405020304" pitchFamily="18" charset="0"/>
              </a:rPr>
              <a:t> Вечером,  прежде чем забрать ребенка, Ольга Петровна заходит к Нине Ивановне, рассказывает о случившемся и предупреждает, о своем приходе с сыном. Нина Ивановна  поддерживает линию поведения мамы и когда ребенок возвращает машинку, обрадовано говорит:</a:t>
            </a:r>
          </a:p>
          <a:p>
            <a:pPr indent="357188" algn="just"/>
            <a:r>
              <a:rPr lang="ru-RU" sz="2400" dirty="0">
                <a:latin typeface="Times New Roman" panose="02020603050405020304" pitchFamily="18" charset="0"/>
                <a:cs typeface="Times New Roman" panose="02020603050405020304" pitchFamily="18" charset="0"/>
              </a:rPr>
              <a:t>-Ой, Саша, ты нашел Димину машинку! А мы ее весь день ищем, Дима плачет, иди скорее, отдай ее Диме, спасибо тебе большое.</a:t>
            </a:r>
          </a:p>
          <a:p>
            <a:pPr indent="357188" algn="just"/>
            <a:r>
              <a:rPr lang="ru-RU" sz="2400" dirty="0">
                <a:latin typeface="Times New Roman" panose="02020603050405020304" pitchFamily="18" charset="0"/>
                <a:cs typeface="Times New Roman" panose="02020603050405020304" pitchFamily="18" charset="0"/>
              </a:rPr>
              <a:t>Вариант 3.</a:t>
            </a:r>
          </a:p>
          <a:p>
            <a:pPr indent="357188" algn="just"/>
            <a:r>
              <a:rPr lang="ru-RU" sz="2400" dirty="0">
                <a:latin typeface="Times New Roman" panose="02020603050405020304" pitchFamily="18" charset="0"/>
                <a:cs typeface="Times New Roman" panose="02020603050405020304" pitchFamily="18" charset="0"/>
              </a:rPr>
              <a:t>Маме самой взять машинку и отнести её Ольге Петровне. Объяснить ей ситуацию. Но предварительно побеседовать с сыном о том, что нехорошо брать чужие вещи.</a:t>
            </a:r>
          </a:p>
        </p:txBody>
      </p:sp>
      <p:sp>
        <p:nvSpPr>
          <p:cNvPr id="3" name="Номер слайда 2"/>
          <p:cNvSpPr>
            <a:spLocks noGrp="1"/>
          </p:cNvSpPr>
          <p:nvPr>
            <p:ph type="sldNum" sz="quarter" idx="12"/>
          </p:nvPr>
        </p:nvSpPr>
        <p:spPr/>
        <p:txBody>
          <a:bodyPr/>
          <a:lstStyle/>
          <a:p>
            <a:fld id="{5D38466B-DEE6-4334-8400-331435FCFD1B}" type="slidenum">
              <a:rPr lang="ru-RU" smtClean="0"/>
              <a:t>94</a:t>
            </a:fld>
            <a:endParaRPr lang="ru-RU"/>
          </a:p>
        </p:txBody>
      </p:sp>
    </p:spTree>
    <p:extLst>
      <p:ext uri="{BB962C8B-B14F-4D97-AF65-F5344CB8AC3E}">
        <p14:creationId xmlns:p14="http://schemas.microsoft.com/office/powerpoint/2010/main" val="20130996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893647"/>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Ситуация 4.</a:t>
            </a:r>
          </a:p>
          <a:p>
            <a:pPr indent="357188" algn="just"/>
            <a:r>
              <a:rPr lang="ru-RU" sz="2400" dirty="0" smtClean="0">
                <a:latin typeface="Times New Roman" panose="02020603050405020304" pitchFamily="18" charset="0"/>
                <a:cs typeface="Times New Roman" panose="02020603050405020304" pitchFamily="18" charset="0"/>
              </a:rPr>
              <a:t>Дети </a:t>
            </a:r>
            <a:r>
              <a:rPr lang="ru-RU" sz="2400" dirty="0">
                <a:latin typeface="Times New Roman" panose="02020603050405020304" pitchFamily="18" charset="0"/>
                <a:cs typeface="Times New Roman" panose="02020603050405020304" pitchFamily="18" charset="0"/>
              </a:rPr>
              <a:t>средней группы собираются вечером на прогулку. У Ромы и Лизы шкафчики для одежды расположены рядом, дети ссорятся, мешают друг другу. Чтобы разрешить ситуацию, воспитатель отодвигает скамейку, чтобы детям было удобнее, но дети продолжают спорить и мешать друг другу.</a:t>
            </a:r>
          </a:p>
          <a:p>
            <a:pPr indent="357188" algn="just"/>
            <a:r>
              <a:rPr lang="ru-RU" sz="2400" dirty="0">
                <a:latin typeface="Times New Roman" panose="02020603050405020304" pitchFamily="18" charset="0"/>
                <a:cs typeface="Times New Roman" panose="02020603050405020304" pitchFamily="18" charset="0"/>
              </a:rPr>
              <a:t>Вариант 1.</a:t>
            </a:r>
          </a:p>
          <a:p>
            <a:pPr indent="357188" algn="just"/>
            <a:r>
              <a:rPr lang="ru-RU" sz="2400" dirty="0">
                <a:latin typeface="Times New Roman" panose="02020603050405020304" pitchFamily="18" charset="0"/>
                <a:cs typeface="Times New Roman" panose="02020603050405020304" pitchFamily="18" charset="0"/>
              </a:rPr>
              <a:t>Предложить Роме, как настоящему джентльмену, уступить место даме.</a:t>
            </a:r>
          </a:p>
          <a:p>
            <a:pPr indent="357188" algn="just"/>
            <a:r>
              <a:rPr lang="ru-RU" sz="2400" dirty="0">
                <a:latin typeface="Times New Roman" panose="02020603050405020304" pitchFamily="18" charset="0"/>
                <a:cs typeface="Times New Roman" panose="02020603050405020304" pitchFamily="18" charset="0"/>
              </a:rPr>
              <a:t>Сказать, что настоящие мужчины всегда так поступают.</a:t>
            </a:r>
          </a:p>
          <a:p>
            <a:pPr indent="357188" algn="just"/>
            <a:r>
              <a:rPr lang="ru-RU" sz="2400" dirty="0">
                <a:latin typeface="Times New Roman" panose="02020603050405020304" pitchFamily="18" charset="0"/>
                <a:cs typeface="Times New Roman" panose="02020603050405020304" pitchFamily="18" charset="0"/>
              </a:rPr>
              <a:t>Вариант 2.</a:t>
            </a:r>
          </a:p>
          <a:p>
            <a:pPr indent="357188" algn="just"/>
            <a:r>
              <a:rPr lang="ru-RU" sz="2400" dirty="0">
                <a:latin typeface="Times New Roman" panose="02020603050405020304" pitchFamily="18" charset="0"/>
                <a:cs typeface="Times New Roman" panose="02020603050405020304" pitchFamily="18" charset="0"/>
              </a:rPr>
              <a:t>Предложить Лизе не ссориться, взять свои вещи и перейти на другое место.</a:t>
            </a:r>
          </a:p>
          <a:p>
            <a:pPr indent="357188" algn="just"/>
            <a:r>
              <a:rPr lang="ru-RU" sz="2400" dirty="0">
                <a:latin typeface="Times New Roman" panose="02020603050405020304" pitchFamily="18" charset="0"/>
                <a:cs typeface="Times New Roman" panose="02020603050405020304" pitchFamily="18" charset="0"/>
              </a:rPr>
              <a:t>Вариант 3.</a:t>
            </a:r>
          </a:p>
          <a:p>
            <a:pPr indent="357188" algn="just"/>
            <a:r>
              <a:rPr lang="ru-RU" sz="2400" dirty="0" smtClean="0">
                <a:latin typeface="Times New Roman" panose="02020603050405020304" pitchFamily="18" charset="0"/>
                <a:cs typeface="Times New Roman" panose="02020603050405020304" pitchFamily="18" charset="0"/>
              </a:rPr>
              <a:t>Если </a:t>
            </a:r>
            <a:r>
              <a:rPr lang="ru-RU" sz="2400" dirty="0">
                <a:latin typeface="Times New Roman" panose="02020603050405020304" pitchFamily="18" charset="0"/>
                <a:cs typeface="Times New Roman" panose="02020603050405020304" pitchFamily="18" charset="0"/>
              </a:rPr>
              <a:t>дети часто ссорятся, по поводу шкафчиков, то можно попробовать «переселить» их в другие шкафчики</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95</a:t>
            </a:fld>
            <a:endParaRPr lang="ru-RU"/>
          </a:p>
        </p:txBody>
      </p:sp>
    </p:spTree>
    <p:extLst>
      <p:ext uri="{BB962C8B-B14F-4D97-AF65-F5344CB8AC3E}">
        <p14:creationId xmlns:p14="http://schemas.microsoft.com/office/powerpoint/2010/main" val="14402506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262979"/>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Ситуация </a:t>
            </a:r>
            <a:r>
              <a:rPr lang="ru-RU" sz="2400" b="1" dirty="0">
                <a:latin typeface="Times New Roman" panose="02020603050405020304" pitchFamily="18" charset="0"/>
                <a:cs typeface="Times New Roman" panose="02020603050405020304" pitchFamily="18" charset="0"/>
              </a:rPr>
              <a:t>5.</a:t>
            </a:r>
          </a:p>
          <a:p>
            <a:pPr indent="357188" algn="just"/>
            <a:r>
              <a:rPr lang="ru-RU" sz="2400" dirty="0" smtClean="0">
                <a:latin typeface="Times New Roman" panose="02020603050405020304" pitchFamily="18" charset="0"/>
                <a:cs typeface="Times New Roman" panose="02020603050405020304" pitchFamily="18" charset="0"/>
              </a:rPr>
              <a:t>Летом </a:t>
            </a:r>
            <a:r>
              <a:rPr lang="ru-RU" sz="2400" dirty="0">
                <a:latin typeface="Times New Roman" panose="02020603050405020304" pitchFamily="18" charset="0"/>
                <a:cs typeface="Times New Roman" panose="02020603050405020304" pitchFamily="18" charset="0"/>
              </a:rPr>
              <a:t>дети встречают своих родителей на площадке. До прихода родителей дети играют в «Догонялки». Олег и Вика, во время бега сталкиваются, налетают друг на друга. Вика с плачем подходит к воспитателю и говорит, что Олег ее стукнул.</a:t>
            </a:r>
          </a:p>
          <a:p>
            <a:pPr indent="357188" algn="just"/>
            <a:r>
              <a:rPr lang="ru-RU" sz="2400" dirty="0">
                <a:latin typeface="Times New Roman" panose="02020603050405020304" pitchFamily="18" charset="0"/>
                <a:cs typeface="Times New Roman" panose="02020603050405020304" pitchFamily="18" charset="0"/>
              </a:rPr>
              <a:t>Вариант </a:t>
            </a:r>
            <a:r>
              <a:rPr lang="ru-RU" sz="2400" dirty="0" smtClean="0">
                <a:latin typeface="Times New Roman" panose="02020603050405020304" pitchFamily="18" charset="0"/>
                <a:cs typeface="Times New Roman" panose="02020603050405020304" pitchFamily="18" charset="0"/>
              </a:rPr>
              <a:t>1. Объяснять </a:t>
            </a:r>
            <a:r>
              <a:rPr lang="ru-RU" sz="2400" dirty="0">
                <a:latin typeface="Times New Roman" panose="02020603050405020304" pitchFamily="18" charset="0"/>
                <a:cs typeface="Times New Roman" panose="02020603050405020304" pitchFamily="18" charset="0"/>
              </a:rPr>
              <a:t>правила игры до ее начала. Обговаривать с детьми правила безопасности.</a:t>
            </a:r>
          </a:p>
          <a:p>
            <a:pPr indent="357188" algn="just"/>
            <a:r>
              <a:rPr lang="ru-RU" sz="2400" dirty="0">
                <a:latin typeface="Times New Roman" panose="02020603050405020304" pitchFamily="18" charset="0"/>
                <a:cs typeface="Times New Roman" panose="02020603050405020304" pitchFamily="18" charset="0"/>
              </a:rPr>
              <a:t>Бегущие дети должны смотреть вперед и </a:t>
            </a:r>
            <a:r>
              <a:rPr lang="ru-RU" sz="2400" dirty="0" err="1">
                <a:latin typeface="Times New Roman" panose="02020603050405020304" pitchFamily="18" charset="0"/>
                <a:cs typeface="Times New Roman" panose="02020603050405020304" pitchFamily="18" charset="0"/>
              </a:rPr>
              <a:t>уворачиваться</a:t>
            </a:r>
            <a:r>
              <a:rPr lang="ru-RU" sz="2400" dirty="0">
                <a:latin typeface="Times New Roman" panose="02020603050405020304" pitchFamily="18" charset="0"/>
                <a:cs typeface="Times New Roman" panose="02020603050405020304" pitchFamily="18" charset="0"/>
              </a:rPr>
              <a:t> от других детей, чтобы избежать столкновения.</a:t>
            </a:r>
          </a:p>
          <a:p>
            <a:pPr indent="357188" algn="just"/>
            <a:r>
              <a:rPr lang="ru-RU" sz="2400" dirty="0">
                <a:latin typeface="Times New Roman" panose="02020603050405020304" pitchFamily="18" charset="0"/>
                <a:cs typeface="Times New Roman" panose="02020603050405020304" pitchFamily="18" charset="0"/>
              </a:rPr>
              <a:t>Вариант </a:t>
            </a:r>
            <a:r>
              <a:rPr lang="ru-RU" sz="2400" dirty="0" smtClean="0">
                <a:latin typeface="Times New Roman" panose="02020603050405020304" pitchFamily="18" charset="0"/>
                <a:cs typeface="Times New Roman" panose="02020603050405020304" pitchFamily="18" charset="0"/>
              </a:rPr>
              <a:t>2. Если </a:t>
            </a:r>
            <a:r>
              <a:rPr lang="ru-RU" sz="2400" dirty="0">
                <a:latin typeface="Times New Roman" panose="02020603050405020304" pitchFamily="18" charset="0"/>
                <a:cs typeface="Times New Roman" panose="02020603050405020304" pitchFamily="18" charset="0"/>
              </a:rPr>
              <a:t>столкновение произошло, не надо сваливать вину на другого. Виноваты оба, т.к. не смотрели вперед. Остановить игру, успокоить детей.</a:t>
            </a:r>
          </a:p>
          <a:p>
            <a:pPr indent="357188" algn="just"/>
            <a:r>
              <a:rPr lang="ru-RU" sz="2400" dirty="0">
                <a:latin typeface="Times New Roman" panose="02020603050405020304" pitchFamily="18" charset="0"/>
                <a:cs typeface="Times New Roman" panose="02020603050405020304" pitchFamily="18" charset="0"/>
              </a:rPr>
              <a:t>Вариант </a:t>
            </a:r>
            <a:r>
              <a:rPr lang="ru-RU" sz="2400" dirty="0" smtClean="0">
                <a:latin typeface="Times New Roman" panose="02020603050405020304" pitchFamily="18" charset="0"/>
                <a:cs typeface="Times New Roman" panose="02020603050405020304" pitchFamily="18" charset="0"/>
              </a:rPr>
              <a:t>3. Обратиться </a:t>
            </a:r>
            <a:r>
              <a:rPr lang="ru-RU" sz="2400" dirty="0">
                <a:latin typeface="Times New Roman" panose="02020603050405020304" pitchFamily="18" charset="0"/>
                <a:cs typeface="Times New Roman" panose="02020603050405020304" pitchFamily="18" charset="0"/>
              </a:rPr>
              <a:t>за помощью к другим играющим детям, чтобы выяснить, как все произошло. Успокоить и пожалеть детей, ещё раз напомнить правила безопасности во время бега.</a:t>
            </a:r>
          </a:p>
        </p:txBody>
      </p:sp>
      <p:sp>
        <p:nvSpPr>
          <p:cNvPr id="3" name="Номер слайда 2"/>
          <p:cNvSpPr>
            <a:spLocks noGrp="1"/>
          </p:cNvSpPr>
          <p:nvPr>
            <p:ph type="sldNum" sz="quarter" idx="12"/>
          </p:nvPr>
        </p:nvSpPr>
        <p:spPr/>
        <p:txBody>
          <a:bodyPr/>
          <a:lstStyle/>
          <a:p>
            <a:fld id="{5D38466B-DEE6-4334-8400-331435FCFD1B}" type="slidenum">
              <a:rPr lang="ru-RU" smtClean="0"/>
              <a:t>96</a:t>
            </a:fld>
            <a:endParaRPr lang="ru-RU"/>
          </a:p>
        </p:txBody>
      </p:sp>
    </p:spTree>
    <p:extLst>
      <p:ext uri="{BB962C8B-B14F-4D97-AF65-F5344CB8AC3E}">
        <p14:creationId xmlns:p14="http://schemas.microsoft.com/office/powerpoint/2010/main" val="39781488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262979"/>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Ситуация 6.</a:t>
            </a:r>
          </a:p>
          <a:p>
            <a:pPr indent="357188" algn="just"/>
            <a:r>
              <a:rPr lang="ru-RU" sz="2400" dirty="0">
                <a:latin typeface="Times New Roman" panose="02020603050405020304" pitchFamily="18" charset="0"/>
                <a:cs typeface="Times New Roman" panose="02020603050405020304" pitchFamily="18" charset="0"/>
              </a:rPr>
              <a:t>Света (6 лет) посещает подготовительную группу детского сада. Она умеет читать, писать, любит танцевать, петь, декламировать. Мама ею гордиться, а Света – сама собой.</a:t>
            </a:r>
          </a:p>
          <a:p>
            <a:pPr indent="357188" algn="just"/>
            <a:r>
              <a:rPr lang="ru-RU" sz="2400" dirty="0">
                <a:latin typeface="Times New Roman" panose="02020603050405020304" pitchFamily="18" charset="0"/>
                <a:cs typeface="Times New Roman" panose="02020603050405020304" pitchFamily="18" charset="0"/>
              </a:rPr>
              <a:t>Как-то, идя домой вместе с мамой, девочка сказала: « Завтра в садик не пойду! Мне дают задания трудней, чем другим, чтобы я не знала, как ответить</a:t>
            </a:r>
            <a:r>
              <a:rPr lang="ru-RU" sz="2400" dirty="0" smtClean="0">
                <a:latin typeface="Times New Roman" panose="02020603050405020304" pitchFamily="18" charset="0"/>
                <a:cs typeface="Times New Roman" panose="02020603050405020304" pitchFamily="18" charset="0"/>
              </a:rPr>
              <a:t>».</a:t>
            </a:r>
          </a:p>
          <a:p>
            <a:pPr indent="357188" algn="just"/>
            <a:r>
              <a:rPr lang="ru-RU" sz="2400" dirty="0" smtClean="0">
                <a:latin typeface="Times New Roman" panose="02020603050405020304" pitchFamily="18" charset="0"/>
                <a:cs typeface="Times New Roman" panose="02020603050405020304" pitchFamily="18" charset="0"/>
              </a:rPr>
              <a:t>Как </a:t>
            </a:r>
            <a:r>
              <a:rPr lang="ru-RU" sz="2400" dirty="0">
                <a:latin typeface="Times New Roman" panose="02020603050405020304" pitchFamily="18" charset="0"/>
                <a:cs typeface="Times New Roman" panose="02020603050405020304" pitchFamily="18" charset="0"/>
              </a:rPr>
              <a:t>отреагировать маме?</a:t>
            </a:r>
          </a:p>
          <a:p>
            <a:pPr indent="357188" algn="just"/>
            <a:r>
              <a:rPr lang="ru-RU" sz="2400" dirty="0">
                <a:latin typeface="Times New Roman" panose="02020603050405020304" pitchFamily="18" charset="0"/>
                <a:cs typeface="Times New Roman" panose="02020603050405020304" pitchFamily="18" charset="0"/>
              </a:rPr>
              <a:t>Решение:</a:t>
            </a:r>
          </a:p>
          <a:p>
            <a:pPr indent="357188" algn="just"/>
            <a:r>
              <a:rPr lang="ru-RU" sz="2400" dirty="0">
                <a:latin typeface="Times New Roman" panose="02020603050405020304" pitchFamily="18" charset="0"/>
                <a:cs typeface="Times New Roman" panose="02020603050405020304" pitchFamily="18" charset="0"/>
              </a:rPr>
              <a:t>1. Подумать о возможных причинах, повлиявших на отношения Светы к ситуации в детском саду.</a:t>
            </a:r>
          </a:p>
          <a:p>
            <a:pPr indent="357188" algn="just"/>
            <a:r>
              <a:rPr lang="ru-RU" sz="2400" dirty="0">
                <a:latin typeface="Times New Roman" panose="02020603050405020304" pitchFamily="18" charset="0"/>
                <a:cs typeface="Times New Roman" panose="02020603050405020304" pitchFamily="18" charset="0"/>
              </a:rPr>
              <a:t>2. Поддержать дочку: «Правильно, ты же у меня самая умная. А если ты не знаешь ответа – давай вместе узнаем / возможные источники информации/».</a:t>
            </a:r>
          </a:p>
          <a:p>
            <a:pPr indent="357188" algn="just"/>
            <a:r>
              <a:rPr lang="ru-RU" sz="2400" dirty="0">
                <a:latin typeface="Times New Roman" panose="02020603050405020304" pitchFamily="18" charset="0"/>
                <a:cs typeface="Times New Roman" panose="02020603050405020304" pitchFamily="18" charset="0"/>
              </a:rPr>
              <a:t>3. Обратить внимание!  Возможно постоянная чрезмерная похвала </a:t>
            </a:r>
            <a:r>
              <a:rPr lang="ru-RU" sz="2400" dirty="0" smtClean="0">
                <a:latin typeface="Times New Roman" panose="02020603050405020304" pitchFamily="18" charset="0"/>
                <a:cs typeface="Times New Roman" panose="02020603050405020304" pitchFamily="18" charset="0"/>
              </a:rPr>
              <a:t>дочки вызвала </a:t>
            </a:r>
            <a:r>
              <a:rPr lang="ru-RU" sz="2400" dirty="0">
                <a:latin typeface="Times New Roman" panose="02020603050405020304" pitchFamily="18" charset="0"/>
                <a:cs typeface="Times New Roman" panose="02020603050405020304" pitchFamily="18" charset="0"/>
              </a:rPr>
              <a:t>неуверенность в первых  неудачах. </a:t>
            </a:r>
          </a:p>
        </p:txBody>
      </p:sp>
      <p:sp>
        <p:nvSpPr>
          <p:cNvPr id="3" name="Номер слайда 2"/>
          <p:cNvSpPr>
            <a:spLocks noGrp="1"/>
          </p:cNvSpPr>
          <p:nvPr>
            <p:ph type="sldNum" sz="quarter" idx="12"/>
          </p:nvPr>
        </p:nvSpPr>
        <p:spPr/>
        <p:txBody>
          <a:bodyPr/>
          <a:lstStyle/>
          <a:p>
            <a:fld id="{5D38466B-DEE6-4334-8400-331435FCFD1B}" type="slidenum">
              <a:rPr lang="ru-RU" smtClean="0"/>
              <a:t>97</a:t>
            </a:fld>
            <a:endParaRPr lang="ru-RU"/>
          </a:p>
        </p:txBody>
      </p:sp>
    </p:spTree>
    <p:extLst>
      <p:ext uri="{BB962C8B-B14F-4D97-AF65-F5344CB8AC3E}">
        <p14:creationId xmlns:p14="http://schemas.microsoft.com/office/powerpoint/2010/main" val="27081029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02956" y="1105348"/>
            <a:ext cx="11453247" cy="5170646"/>
          </a:xfrm>
          <a:prstGeom prst="rect">
            <a:avLst/>
          </a:prstGeom>
        </p:spPr>
        <p:txBody>
          <a:bodyPr wrap="square">
            <a:spAutoFit/>
          </a:bodyPr>
          <a:lstStyle/>
          <a:p>
            <a:pPr indent="357188" algn="just"/>
            <a:r>
              <a:rPr lang="ru-RU" sz="2200" b="1" dirty="0">
                <a:latin typeface="Times New Roman" panose="02020603050405020304" pitchFamily="18" charset="0"/>
                <a:cs typeface="Times New Roman" panose="02020603050405020304" pitchFamily="18" charset="0"/>
              </a:rPr>
              <a:t>Ситуация 7</a:t>
            </a:r>
            <a:r>
              <a:rPr lang="ru-RU" sz="2200" b="1" dirty="0" smtClean="0">
                <a:latin typeface="Times New Roman" panose="02020603050405020304" pitchFamily="18" charset="0"/>
                <a:cs typeface="Times New Roman" panose="02020603050405020304" pitchFamily="18" charset="0"/>
              </a:rPr>
              <a:t>.</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Ребенок обладает очень хорошей памятью, поэтому легко запоминает информацию, тексты, песни. При проведении праздников исполняя свою роль, суфлирует роли других персонажей, чем мешает другим детям проявить себя, нарушает ход праздника.</a:t>
            </a:r>
          </a:p>
          <a:p>
            <a:pPr indent="357188" algn="just"/>
            <a:r>
              <a:rPr lang="ru-RU" sz="2200" dirty="0">
                <a:latin typeface="Times New Roman" panose="02020603050405020304" pitchFamily="18" charset="0"/>
                <a:cs typeface="Times New Roman" panose="02020603050405020304" pitchFamily="18" charset="0"/>
              </a:rPr>
              <a:t>Решение:</a:t>
            </a:r>
          </a:p>
          <a:p>
            <a:pPr indent="357188" algn="just"/>
            <a:r>
              <a:rPr lang="ru-RU" sz="2200" dirty="0">
                <a:latin typeface="Times New Roman" panose="02020603050405020304" pitchFamily="18" charset="0"/>
                <a:cs typeface="Times New Roman" panose="02020603050405020304" pitchFamily="18" charset="0"/>
              </a:rPr>
              <a:t>Дать ребенку особую роль – суфлер. «Твоя задача: следить за тем, чтобы дети  не забывали свои слова во время выступления. Если ребенок забыл, ты ему тихонько подсказываешь».</a:t>
            </a:r>
          </a:p>
          <a:p>
            <a:pPr indent="357188" algn="just"/>
            <a:r>
              <a:rPr lang="ru-RU" sz="2200" dirty="0">
                <a:latin typeface="Times New Roman" panose="02020603050405020304" pitchFamily="18" charset="0"/>
                <a:cs typeface="Times New Roman" panose="02020603050405020304" pitchFamily="18" charset="0"/>
              </a:rPr>
              <a:t>Беседа с ребенком до праздника «Как ведёт себя настоящий артист».</a:t>
            </a:r>
          </a:p>
          <a:p>
            <a:pPr indent="357188" algn="just"/>
            <a:r>
              <a:rPr lang="ru-RU" sz="2200" dirty="0">
                <a:latin typeface="Times New Roman" panose="02020603050405020304" pitchFamily="18" charset="0"/>
                <a:cs typeface="Times New Roman" panose="02020603050405020304" pitchFamily="18" charset="0"/>
              </a:rPr>
              <a:t>Заинтересовать ребенка другими видами деятельности (кружковая работа).</a:t>
            </a:r>
          </a:p>
          <a:p>
            <a:pPr indent="357188" algn="just"/>
            <a:r>
              <a:rPr lang="ru-RU" sz="2200" dirty="0">
                <a:latin typeface="Times New Roman" panose="02020603050405020304" pitchFamily="18" charset="0"/>
                <a:cs typeface="Times New Roman" panose="02020603050405020304" pitchFamily="18" charset="0"/>
              </a:rPr>
              <a:t>Работа с родителями. Выяснить, как относятся родители к такому поведению ребенка. Если родители осознают проблему, то  предложить посетить с ребенком практические занятия у психолога по формированию волевой сферы. Дать рекомендации «Формирование сдержанности у дошкольников», «Сферы применения способности быстрого, объемного запоминания» (шахматы, шашки, ГО).</a:t>
            </a:r>
          </a:p>
          <a:p>
            <a:pPr indent="357188" algn="just"/>
            <a:r>
              <a:rPr lang="ru-RU" sz="2200" dirty="0">
                <a:latin typeface="Times New Roman" panose="02020603050405020304" pitchFamily="18" charset="0"/>
                <a:cs typeface="Times New Roman" panose="02020603050405020304" pitchFamily="18" charset="0"/>
              </a:rPr>
              <a:t>Если родитель не осознает проблему, то найти точки соприкосновения по вопросам формирования адекватной самооценки.</a:t>
            </a:r>
          </a:p>
        </p:txBody>
      </p:sp>
      <p:sp>
        <p:nvSpPr>
          <p:cNvPr id="3" name="Номер слайда 2"/>
          <p:cNvSpPr>
            <a:spLocks noGrp="1"/>
          </p:cNvSpPr>
          <p:nvPr>
            <p:ph type="sldNum" sz="quarter" idx="12"/>
          </p:nvPr>
        </p:nvSpPr>
        <p:spPr/>
        <p:txBody>
          <a:bodyPr/>
          <a:lstStyle/>
          <a:p>
            <a:fld id="{5D38466B-DEE6-4334-8400-331435FCFD1B}" type="slidenum">
              <a:rPr lang="ru-RU" smtClean="0"/>
              <a:t>98</a:t>
            </a:fld>
            <a:endParaRPr lang="ru-RU"/>
          </a:p>
        </p:txBody>
      </p:sp>
    </p:spTree>
    <p:extLst>
      <p:ext uri="{BB962C8B-B14F-4D97-AF65-F5344CB8AC3E}">
        <p14:creationId xmlns:p14="http://schemas.microsoft.com/office/powerpoint/2010/main" val="23267794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524315"/>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Ситуация 8.</a:t>
            </a:r>
          </a:p>
          <a:p>
            <a:pPr indent="357188" algn="just"/>
            <a:r>
              <a:rPr lang="ru-RU" sz="2400" dirty="0">
                <a:latin typeface="Times New Roman" panose="02020603050405020304" pitchFamily="18" charset="0"/>
                <a:cs typeface="Times New Roman" panose="02020603050405020304" pitchFamily="18" charset="0"/>
              </a:rPr>
              <a:t>Родители часто умиляются замысловатости детской речи, называя своих детей вундеркиндами.</a:t>
            </a:r>
          </a:p>
          <a:p>
            <a:pPr indent="357188" algn="just"/>
            <a:r>
              <a:rPr lang="ru-RU" sz="2400" dirty="0">
                <a:latin typeface="Times New Roman" panose="02020603050405020304" pitchFamily="18" charset="0"/>
                <a:cs typeface="Times New Roman" panose="02020603050405020304" pitchFamily="18" charset="0"/>
              </a:rPr>
              <a:t>Когда мама говорит Диме: «Не удирай так далеко!» - </a:t>
            </a:r>
            <a:r>
              <a:rPr lang="ru-RU" sz="2400" dirty="0" smtClean="0">
                <a:latin typeface="Times New Roman" panose="02020603050405020304" pitchFamily="18" charset="0"/>
                <a:cs typeface="Times New Roman" panose="02020603050405020304" pitchFamily="18" charset="0"/>
              </a:rPr>
              <a:t>Дима </a:t>
            </a:r>
            <a:r>
              <a:rPr lang="ru-RU" sz="2400" dirty="0">
                <a:latin typeface="Times New Roman" panose="02020603050405020304" pitchFamily="18" charset="0"/>
                <a:cs typeface="Times New Roman" panose="02020603050405020304" pitchFamily="18" charset="0"/>
              </a:rPr>
              <a:t>отвечает: «Не беспокойся, мама, я удеру и придеру!»</a:t>
            </a:r>
          </a:p>
          <a:p>
            <a:pPr indent="357188" algn="just"/>
            <a:r>
              <a:rPr lang="ru-RU" sz="2400" dirty="0" smtClean="0">
                <a:latin typeface="Times New Roman" panose="02020603050405020304" pitchFamily="18" charset="0"/>
                <a:cs typeface="Times New Roman" panose="02020603050405020304" pitchFamily="18" charset="0"/>
              </a:rPr>
              <a:t>С </a:t>
            </a:r>
            <a:r>
              <a:rPr lang="ru-RU" sz="2400" dirty="0">
                <a:latin typeface="Times New Roman" panose="02020603050405020304" pitchFamily="18" charset="0"/>
                <a:cs typeface="Times New Roman" panose="02020603050405020304" pitchFamily="18" charset="0"/>
              </a:rPr>
              <a:t>чем связано подобное явление?</a:t>
            </a:r>
          </a:p>
          <a:p>
            <a:pPr indent="357188" algn="just"/>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Решение. </a:t>
            </a:r>
          </a:p>
          <a:p>
            <a:pPr indent="357188" algn="just"/>
            <a:r>
              <a:rPr lang="ru-RU" sz="2400" dirty="0" smtClean="0">
                <a:latin typeface="Times New Roman" panose="02020603050405020304" pitchFamily="18" charset="0"/>
                <a:cs typeface="Times New Roman" panose="02020603050405020304" pitchFamily="18" charset="0"/>
              </a:rPr>
              <a:t>Подобное </a:t>
            </a:r>
            <a:r>
              <a:rPr lang="ru-RU" sz="2400" dirty="0">
                <a:latin typeface="Times New Roman" panose="02020603050405020304" pitchFamily="18" charset="0"/>
                <a:cs typeface="Times New Roman" panose="02020603050405020304" pitchFamily="18" charset="0"/>
              </a:rPr>
              <a:t>явление связано с несовершенством владения грамматическим строем речи. Ребенок может придавать какому-либо новому слову ту форму, которой он овладел. Элементы осознанного владения ребенком этой формы вызывают детской словотворчество.</a:t>
            </a:r>
          </a:p>
        </p:txBody>
      </p:sp>
      <p:sp>
        <p:nvSpPr>
          <p:cNvPr id="3" name="Номер слайда 2"/>
          <p:cNvSpPr>
            <a:spLocks noGrp="1"/>
          </p:cNvSpPr>
          <p:nvPr>
            <p:ph type="sldNum" sz="quarter" idx="12"/>
          </p:nvPr>
        </p:nvSpPr>
        <p:spPr/>
        <p:txBody>
          <a:bodyPr/>
          <a:lstStyle/>
          <a:p>
            <a:fld id="{5D38466B-DEE6-4334-8400-331435FCFD1B}" type="slidenum">
              <a:rPr lang="ru-RU" smtClean="0"/>
              <a:t>99</a:t>
            </a:fld>
            <a:endParaRPr lang="ru-RU"/>
          </a:p>
        </p:txBody>
      </p:sp>
    </p:spTree>
    <p:extLst>
      <p:ext uri="{BB962C8B-B14F-4D97-AF65-F5344CB8AC3E}">
        <p14:creationId xmlns:p14="http://schemas.microsoft.com/office/powerpoint/2010/main" val="138696884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9423</Words>
  <Application>Microsoft Office PowerPoint</Application>
  <PresentationFormat>Произвольный</PresentationFormat>
  <Paragraphs>835</Paragraphs>
  <Slides>104</Slides>
  <Notes>96</Notes>
  <HiddenSlides>0</HiddenSlides>
  <MMClips>0</MMClips>
  <ScaleCrop>false</ScaleCrop>
  <HeadingPairs>
    <vt:vector size="4" baseType="variant">
      <vt:variant>
        <vt:lpstr>Тема</vt:lpstr>
      </vt:variant>
      <vt:variant>
        <vt:i4>1</vt:i4>
      </vt:variant>
      <vt:variant>
        <vt:lpstr>Заголовки слайдов</vt:lpstr>
      </vt:variant>
      <vt:variant>
        <vt:i4>104</vt:i4>
      </vt:variant>
    </vt:vector>
  </HeadingPairs>
  <TitlesOfParts>
    <vt:vector size="105" baseType="lpstr">
      <vt:lpstr>Тема Office</vt:lpstr>
      <vt:lpstr>Что такое кейсы?  Для чего нужны кейсы в образовательной деятельности  с дошкольниками?                                                                       Воспитатели: Бычкова В.В.,                                                                                                                                                                  Чернявская И.Ю.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Критическое мышление – как ему научиться?  Как развить навыки критического мышления на уроках литературного чтения?</dc:title>
  <dc:creator>Корзун Т.Н.</dc:creator>
  <cp:lastModifiedBy>new</cp:lastModifiedBy>
  <cp:revision>25</cp:revision>
  <dcterms:created xsi:type="dcterms:W3CDTF">2017-06-30T06:03:23Z</dcterms:created>
  <dcterms:modified xsi:type="dcterms:W3CDTF">2022-12-24T12:00:18Z</dcterms:modified>
</cp:coreProperties>
</file>