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1" r:id="rId4"/>
    <p:sldId id="258" r:id="rId5"/>
    <p:sldId id="272" r:id="rId6"/>
    <p:sldId id="277" r:id="rId7"/>
    <p:sldId id="278" r:id="rId8"/>
    <p:sldId id="259" r:id="rId9"/>
    <p:sldId id="273" r:id="rId10"/>
    <p:sldId id="279" r:id="rId11"/>
    <p:sldId id="274" r:id="rId12"/>
    <p:sldId id="280" r:id="rId13"/>
    <p:sldId id="275" r:id="rId14"/>
    <p:sldId id="281" r:id="rId15"/>
    <p:sldId id="276" r:id="rId16"/>
    <p:sldId id="282" r:id="rId17"/>
    <p:sldId id="263" r:id="rId18"/>
    <p:sldId id="283" r:id="rId19"/>
    <p:sldId id="265" r:id="rId20"/>
    <p:sldId id="266" r:id="rId21"/>
    <p:sldId id="267" r:id="rId22"/>
    <p:sldId id="268" r:id="rId23"/>
    <p:sldId id="260" r:id="rId24"/>
    <p:sldId id="270" r:id="rId25"/>
    <p:sldId id="269" r:id="rId26"/>
    <p:sldId id="285" r:id="rId27"/>
    <p:sldId id="284" r:id="rId28"/>
    <p:sldId id="286" r:id="rId29"/>
    <p:sldId id="264" r:id="rId30"/>
    <p:sldId id="271" r:id="rId31"/>
    <p:sldId id="287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58C5A0-1F70-428E-A24D-56AF1EA37BC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946AC2-2A5D-417C-8E5D-E50A45E54D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" r="1082" b="6706"/>
          <a:stretch/>
        </p:blipFill>
        <p:spPr>
          <a:xfrm>
            <a:off x="516194" y="150651"/>
            <a:ext cx="11223523" cy="659605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4114800"/>
            <a:ext cx="4527755" cy="22860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Элементы сказкотерапии 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дошколят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9936" y="619432"/>
            <a:ext cx="10220632" cy="579611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агрессивность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, приступы агрессии;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тревожность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, плаксивость;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страхи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разных категорий;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конфликты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с родителями;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обиды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поведенческие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проблемы;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непонимание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и непринятие себя;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 отсутствие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ценностей, мотивации, сил.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077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0657" y="619432"/>
            <a:ext cx="10102645" cy="1681316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6600" b="1" dirty="0">
                <a:latin typeface="Times New Roman"/>
                <a:ea typeface="Calibri"/>
                <a:cs typeface="Times New Roman"/>
              </a:rPr>
              <a:t>Как работает сказка?</a:t>
            </a:r>
            <a:endParaRPr lang="ru-RU" sz="6600" dirty="0">
              <a:latin typeface="Calibri"/>
              <a:ea typeface="Calibri"/>
              <a:cs typeface="Times New Roman"/>
            </a:endParaRPr>
          </a:p>
          <a:p>
            <a:endParaRPr lang="ru-RU" sz="6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 descr="C:\Users\ЛОГОПЕД\Desktop\фото Фиалка\IMG_20220322_1114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1" t="10973" r="29266" b="23498"/>
          <a:stretch/>
        </p:blipFill>
        <p:spPr bwMode="auto">
          <a:xfrm>
            <a:off x="3780994" y="2330322"/>
            <a:ext cx="3224489" cy="421992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9936" y="619432"/>
            <a:ext cx="10220632" cy="5796116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latin typeface="Times New Roman"/>
                <a:ea typeface="Calibri"/>
              </a:rPr>
              <a:t>	Для </a:t>
            </a:r>
            <a:r>
              <a:rPr lang="ru-RU" sz="3200" dirty="0">
                <a:latin typeface="Times New Roman"/>
                <a:ea typeface="Calibri"/>
              </a:rPr>
              <a:t>начала сказку можно использовать в качестве диагностики проблемы, которая выявляется после осмысления сказки. </a:t>
            </a:r>
            <a:endParaRPr lang="ru-RU" sz="3200" dirty="0"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ru-RU" sz="3200" dirty="0" smtClean="0">
                <a:latin typeface="Times New Roman"/>
                <a:ea typeface="Calibri"/>
                <a:cs typeface="Times New Roman"/>
              </a:rPr>
              <a:t> 	Главный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инструмент сказки – это осмысление.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Сказка может иметь разное содержание и структуру. Но несмотря на это, она направлена на выстраивание порядка во внутреннем мире ребенка, узнавание нового и осуществление желаемых изменений.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22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4968" y="147485"/>
            <a:ext cx="11592232" cy="2772696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6600" b="1" dirty="0">
                <a:latin typeface="Times New Roman"/>
                <a:ea typeface="Calibri"/>
                <a:cs typeface="Times New Roman"/>
              </a:rPr>
              <a:t>Почему сказки так хорошо работают на детях?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endParaRPr lang="ru-RU" sz="6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14" y="2389238"/>
            <a:ext cx="6576025" cy="399681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1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5626" y="929149"/>
            <a:ext cx="9674941" cy="5486400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Дети воспринимают сказку на подсознательном и сознательном уровне. Они верят в вымышленность персонажей, сопереживают и проживают с героем все ситуации, отождествляют себя с ним, но всё равно думают, что это сказка не о них. В то же время подсознание принимает нужную программу изменений и перестраивает систему ценностей, позиций и взглядов. 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Calibri"/>
                <a:cs typeface="Times New Roman"/>
              </a:rPr>
              <a:t>Со сказкой можно работать индивидуально или в небольшой группе, что дает возможность обсудить и услышать разные взгляды на одну и ту же </a:t>
            </a:r>
            <a:r>
              <a:rPr lang="ru-RU" sz="2800" dirty="0" smtClean="0">
                <a:latin typeface="Times New Roman"/>
                <a:ea typeface="Calibri"/>
                <a:cs typeface="Times New Roman"/>
              </a:rPr>
              <a:t>ситуацию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1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2955" y="132735"/>
            <a:ext cx="10397613" cy="6282813"/>
          </a:xfrm>
        </p:spPr>
        <p:txBody>
          <a:bodyPr>
            <a:no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Сказка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должна иметь проблему, схожую с ребенком;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Если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ребенок не воспринимает и не хочет слушать эту сказку – оставляйте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её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Сказка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должна иметь паузы и возможности выборы решений;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Любая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сказка должна сопровождаться уточняющими вопросами;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 В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конце сказки следует обсудить сюжет и поведение героев;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>  Для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маленьких деток лучше использовать готовые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фигурки героев или нарисовать их на бумаге;</a:t>
            </a:r>
            <a:endParaRPr lang="ru-RU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65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2" y="663677"/>
            <a:ext cx="11474244" cy="5751872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1" y="663677"/>
            <a:ext cx="1097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 </a:t>
            </a:r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элементов </a:t>
            </a: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сказкотерапии требуется выполнение следующих условий</a:t>
            </a:r>
            <a:r>
              <a:rPr lang="ru-RU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3" y="4451759"/>
            <a:ext cx="1828800" cy="16215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652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" y="167640"/>
            <a:ext cx="1161505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чтении или рассказывании должны передаваться подлинные эмоции и чувства;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чтения или рассказывания следует расположиться перед ребенком так, чтобы он мог видеть лицо взрослого и наблюдать за жестами, мимикой, выражением его глаз, обмениваться с ним взглядами;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допускать затянувшихся пауз.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157" y="19705320"/>
            <a:ext cx="24273044" cy="1479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920" y="18166080"/>
            <a:ext cx="30032960" cy="225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Николай\Downloads\IMG_20220322_111408_resized_20220322_0436506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51" y="3322321"/>
            <a:ext cx="4342909" cy="335368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Рисунок 5" descr="E:\IMG_20220323_153800_resized_20220323_0341327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22321"/>
            <a:ext cx="4404360" cy="335368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509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5626" y="929149"/>
            <a:ext cx="9674941" cy="5486400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1445" y="560439"/>
            <a:ext cx="10941851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50000"/>
              </a:lnSpc>
              <a:spcAft>
                <a:spcPts val="750"/>
              </a:spcAft>
            </a:pPr>
            <a:r>
              <a:rPr lang="ru-RU" sz="6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Работу со сказкой </a:t>
            </a:r>
            <a:endParaRPr lang="ru-RU" sz="66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lvl="0" indent="450215" algn="ctr">
              <a:lnSpc>
                <a:spcPct val="150000"/>
              </a:lnSpc>
              <a:spcAft>
                <a:spcPts val="750"/>
              </a:spcAft>
            </a:pPr>
            <a:r>
              <a:rPr lang="ru-RU" sz="66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можно </a:t>
            </a:r>
            <a:r>
              <a:rPr lang="ru-RU" sz="66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разделить на 4 этапа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3" y="4041059"/>
            <a:ext cx="2932744" cy="240111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86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61" y="383458"/>
            <a:ext cx="11503742" cy="3452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75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1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этап «Ритуал вхождения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в сказку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Музыкальное сопровождение, которое поможет детям настроиться на сказку.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Можно использовать музыкальную игрушку, волшебную палочку или волшебный ключ от сказки.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Игра «Волшебный клубочек»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  <a:tabLst>
                <a:tab pos="457200" algn="l"/>
              </a:tabLs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Проходим через «Волшебный обруч»- попадаем в сказку.</a:t>
            </a:r>
            <a:endParaRPr lang="ru-RU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53" y="4119367"/>
            <a:ext cx="4138621" cy="24716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 r="2024" b="6190"/>
          <a:stretch/>
        </p:blipFill>
        <p:spPr>
          <a:xfrm>
            <a:off x="239487" y="313120"/>
            <a:ext cx="11588720" cy="6426895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sz="quarter" idx="13"/>
          </p:nvPr>
        </p:nvSpPr>
        <p:spPr>
          <a:xfrm>
            <a:off x="3347884" y="766918"/>
            <a:ext cx="8288595" cy="27596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Сказкотерапия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использующий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сказочную форму для интеграции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 развития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способностей, расширение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окружающим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миром.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Сказки могут помочь воспитать ум, дать ключи для того, чтобы войти в действительность новыми путями, может помочь ребёнку узнать мир и одарить его воображение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                  Д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Родари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466" y="383459"/>
            <a:ext cx="11562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2 этап «Чтение сказки»</a:t>
            </a: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marL="907415" indent="-36703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Например, сказка: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 marL="907415" indent="-36703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Как мышонок стал храбрым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». Читаем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сказку полностью, без обсуждения – это первый вариант работы.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 marL="907415" indent="-36703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Второй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вариант: в процессе чтения можно останавливаться на наиболее важных фрагментах и задавать вопросы.</a:t>
            </a:r>
            <a:endParaRPr lang="ru-RU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098" name="Picture 2" descr="C:\Users\ЛОГОПЕД\Desktop\фото Фиалка\IMG_20220317_155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38" y="3645281"/>
            <a:ext cx="4037386" cy="30280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1303" y="589935"/>
            <a:ext cx="511769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3 этап «Обсуждение сказки»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Вместе с детьми обсуждаем – кого называют храбрым, кого трусливым; чем отличаются герои друг от друга. Дети демонстрируют, сначала как ведёт себя мышонок, как он боится, какое выражение его лица, а затем как ведёт себя зайчик. Далее вспоминаем случаи, когда мы боялись и что при этом чувствовали. А когда были храбрыми, смелыми? Сравниваем эти чувства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ЛОГОПЕД\Desktop\фото Фиалка\22-03-2022_03-02-42\IMG_20220321_15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8" y="412956"/>
            <a:ext cx="3360551" cy="252041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ОГОПЕД\Desktop\фото Фиалка\22-03-2022_03-02-42\IMG_20220321_152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39" y="3274031"/>
            <a:ext cx="3360551" cy="252041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8414" y="471948"/>
            <a:ext cx="59583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4"/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этап «Ритуал выхода из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сказки»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Мелодия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выхода из сказки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«Мы берём с собой всё самое важное, что было сегодня с нами, всё, чему мы научились». И проходим через «Волшебный обруч»- возвращаемся из сказки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1600" dirty="0">
              <a:latin typeface="Times New Roman"/>
              <a:ea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7" y="1304390"/>
            <a:ext cx="4674348" cy="350576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4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21276" y="235975"/>
            <a:ext cx="7683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 первую очередь подобрать героя, близкого ребенку по полу, возрасту, характеру.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Потом описать жизнь героя в сказочной стране так, чтобы ребенок нашел сходство со своей жизнью.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3.Далее поместить героя в проблемную ситуацию, похожую на реальную ситуацию ребенка, и приписать герою все переживания ребенка.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Поиск героем сказки выхода  из создавшегося положения. Для этого необходимо начинать усугублять ситуацию, приводить ее к логическому концу, что также подталкивает героя к изменениям.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Осознание героем сказки своего неправильного поведения и становление на путь изменений.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26" y="5241812"/>
            <a:ext cx="1966356" cy="134418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 descr="C:\Users\Николай\Downloads\IMG_20220322_170815_resized_20220322_0625535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32" y="3657599"/>
            <a:ext cx="2033280" cy="26184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Рисунок 4" descr="C:\Users\Николай\Downloads\IMG_20220322_170624_resized_20220322_0625555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r="3929" b="33036"/>
          <a:stretch/>
        </p:blipFill>
        <p:spPr bwMode="auto">
          <a:xfrm>
            <a:off x="529098" y="532381"/>
            <a:ext cx="2155107" cy="273377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65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1" y="516196"/>
            <a:ext cx="3069167" cy="20980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085301" y="870156"/>
            <a:ext cx="73446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Сказкотерапию достаточно проводить один раз в неделю.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Продолжительность – примерно 25-30 минут.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Регулярность проведения способствует закреплению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положительного эффекта в развитии личности и речи ребенка.</a:t>
            </a:r>
            <a:endParaRPr lang="ru-RU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6" y="3840678"/>
            <a:ext cx="3409553" cy="255716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13" y="3775889"/>
            <a:ext cx="3265787" cy="269285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2" y="2780266"/>
            <a:ext cx="3417701" cy="256327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7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0659" y="501446"/>
            <a:ext cx="1073682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4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Рекомендации по организации и проведению занятий</a:t>
            </a:r>
            <a:r>
              <a:rPr lang="ru-RU" sz="4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4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400" i="1" dirty="0">
                <a:latin typeface="Times New Roman" pitchFamily="18" charset="0"/>
                <a:ea typeface="Times New Roman"/>
                <a:cs typeface="Times New Roman" pitchFamily="18" charset="0"/>
              </a:rPr>
              <a:t>Что нужно знать при проведении занятия по сказкотерапии?</a:t>
            </a:r>
            <a:endParaRPr lang="ru-RU" sz="4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4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4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5" y="4755917"/>
            <a:ext cx="1548581" cy="13730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25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1316" y="221227"/>
            <a:ext cx="98961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Подготовка к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занятию. Прежде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чем приступить к проведению полноценных занятий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 сказкам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необходимо потренировать детей в умении правильно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сидеть, расслабляться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чувствовать, выполнять инструкции.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процессе занятия детям периодически даётся возможность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говорить о своих ощущениях и чувствах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20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" y="221226"/>
            <a:ext cx="1297859" cy="136489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304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982" y="206478"/>
            <a:ext cx="11857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Вхождение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 сказку: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создается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настрой на совместную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работу,  коллективное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единство и сплоченность.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Текст 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сказки является связывающим звеном между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упражнениями и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создаёт определённую атмосферу во время занятия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" name="Рисунок 2" descr="E:\IMG_20220323_153041_resized_20220323_0341340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5" y="2064775"/>
            <a:ext cx="5884606" cy="44665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431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982" y="206478"/>
            <a:ext cx="11857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Детей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необходимо постоянно подбадривать, словесно поощрять и за особо трудные упражнения непременно хвалить.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20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2123768"/>
            <a:ext cx="4759027" cy="40585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991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1009" y="1132115"/>
            <a:ext cx="551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89937" y="245913"/>
            <a:ext cx="9984307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75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В педагогической работе особую роль следует отвести просвещению родителей. Нужно рассказывать им о роли сказки в развитии речи и становлении личности детей. Консультировать по использованию сказки, как средства нравственного воспитания подрастающего поколения. </a:t>
            </a: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75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Чтение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и обсуждение сказок – это хорошая семейная традиция, которая создает тёплую задушевную атмосферу в доме.</a:t>
            </a:r>
            <a:endParaRPr lang="ru-RU" sz="2400" dirty="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24" y="3764825"/>
            <a:ext cx="2610115" cy="274493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916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27"/>
            <a:ext cx="3048000" cy="293217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048000" y="442454"/>
            <a:ext cx="8603227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75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Совокупность различных методов и приёмов, предметная среда, общение являются внутренними движущими силами речевого и умственного развития дошкольников. Но при этом необходима опора на сказку, которая исключает нравоучительность и включает игровое общение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ЛОГОПЕД\Desktop\фото Фиалка\IMG_20220318_095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2" y="3268903"/>
            <a:ext cx="5519167" cy="343880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09" y="1132115"/>
            <a:ext cx="4829883" cy="371202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7923" y="486697"/>
            <a:ext cx="59559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книги помогут использовать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сказкотерапию родителю дома самостоятельно?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Ткачева Т. «Психотерапевтические сказки»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Черняева С.А. «Психотерапевтические сказки и игры».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Шорохова О.А.  «Играем в сказку»,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занятия по развитию связной речи дошкольников</a:t>
            </a:r>
          </a:p>
          <a:p>
            <a:pPr lvl="0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Прудиус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трудного детства»</a:t>
            </a:r>
          </a:p>
          <a:p>
            <a:pPr lvl="0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Прудиус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помощь родителям. Там водятся волшебники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Джанни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«Как придумать сказку»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7" y="3125055"/>
            <a:ext cx="4651722" cy="357510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7857" y="943897"/>
            <a:ext cx="99109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+mj-lt"/>
              </a:rPr>
              <a:t>Спасибо за внимание!</a:t>
            </a:r>
          </a:p>
          <a:p>
            <a:endParaRPr lang="ru-RU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03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6" y="0"/>
            <a:ext cx="9858375" cy="666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083" t="18972" r="15677" b="14327"/>
          <a:stretch/>
        </p:blipFill>
        <p:spPr>
          <a:xfrm>
            <a:off x="1592827" y="338902"/>
            <a:ext cx="7311507" cy="35251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083" t="18972" r="15677" b="14327"/>
          <a:stretch/>
        </p:blipFill>
        <p:spPr>
          <a:xfrm>
            <a:off x="1592826" y="338902"/>
            <a:ext cx="7311507" cy="35251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99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445" y="648930"/>
            <a:ext cx="10427110" cy="5751870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6000" b="1" dirty="0">
                <a:latin typeface="Times New Roman"/>
                <a:ea typeface="Calibri"/>
                <a:cs typeface="Times New Roman"/>
              </a:rPr>
              <a:t>Работа со </a:t>
            </a:r>
            <a:r>
              <a:rPr lang="ru-RU" sz="6000" b="1" dirty="0" smtClean="0">
                <a:latin typeface="Times New Roman"/>
                <a:ea typeface="Calibri"/>
                <a:cs typeface="Times New Roman"/>
              </a:rPr>
              <a:t>сказкой делится на </a:t>
            </a:r>
            <a:r>
              <a:rPr lang="ru-RU" sz="6000" b="1" dirty="0">
                <a:latin typeface="Times New Roman"/>
                <a:ea typeface="Calibri"/>
                <a:cs typeface="Times New Roman"/>
              </a:rPr>
              <a:t>несколько </a:t>
            </a:r>
            <a:r>
              <a:rPr lang="ru-RU" sz="6000" b="1" dirty="0" smtClean="0">
                <a:latin typeface="Times New Roman"/>
                <a:ea typeface="Calibri"/>
                <a:cs typeface="Times New Roman"/>
              </a:rPr>
              <a:t>направлений</a:t>
            </a:r>
            <a:r>
              <a:rPr lang="ru-RU" sz="6600" b="1" dirty="0">
                <a:latin typeface="Times New Roman"/>
                <a:ea typeface="Calibri"/>
                <a:cs typeface="Times New Roman"/>
              </a:rPr>
              <a:t>:</a:t>
            </a:r>
            <a:endParaRPr lang="ru-RU" sz="6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19" y="2780549"/>
            <a:ext cx="5041376" cy="378248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7923" y="604684"/>
            <a:ext cx="10220632" cy="579611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Чтение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народных сказок;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Чтение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популярных сказок;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 Сочинение </a:t>
            </a:r>
            <a:r>
              <a:rPr lang="ru-RU" sz="3600" dirty="0">
                <a:latin typeface="Times New Roman"/>
                <a:ea typeface="Calibri"/>
                <a:cs typeface="Times New Roman"/>
              </a:rPr>
              <a:t>сказок родителями;</a:t>
            </a:r>
            <a:endParaRPr lang="ru-RU" sz="36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Сочинение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сказок самим ребенком</a:t>
            </a:r>
            <a:r>
              <a:rPr lang="ru-RU" sz="36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36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7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426" y="1725560"/>
            <a:ext cx="10250129" cy="4675239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 можно работать со сказкой?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58" y="5126304"/>
            <a:ext cx="1445343" cy="128154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945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83" y="5604386"/>
            <a:ext cx="2386080" cy="12536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7782" y="678426"/>
            <a:ext cx="535366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Использование сказки как метафоры.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Рисование по мотивам сказки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Обсуждение поведения и мотивов действий персонажа.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Проигрывание эпизодов сказки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Использование сказки как притчи-нравоучения.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Творческая работа по мотивам сказки.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0" y="432621"/>
            <a:ext cx="3878825" cy="517176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5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3961" y="457200"/>
            <a:ext cx="10184739" cy="1592826"/>
          </a:xfrm>
        </p:spPr>
        <p:txBody>
          <a:bodyPr>
            <a:no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latin typeface="Times New Roman"/>
                <a:ea typeface="Calibri"/>
                <a:cs typeface="Times New Roman"/>
              </a:rPr>
              <a:t>Какие проблемы можно решить с помощью сказкотерапии</a:t>
            </a:r>
            <a:r>
              <a:rPr lang="ru-RU" sz="4400" b="1" dirty="0" smtClean="0">
                <a:latin typeface="Times New Roman"/>
                <a:ea typeface="Calibri"/>
                <a:cs typeface="Times New Roman"/>
              </a:rPr>
              <a:t>?</a:t>
            </a:r>
            <a:endParaRPr lang="ru-RU" sz="4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C:\Users\Николай\Downloads\IMG_20220322_170021_resized_20220322_0625560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5822" r="3425" b="2739"/>
          <a:stretch/>
        </p:blipFill>
        <p:spPr bwMode="auto">
          <a:xfrm>
            <a:off x="4091201" y="2094271"/>
            <a:ext cx="3813933" cy="436552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1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324</TotalTime>
  <Words>989</Words>
  <Application>Microsoft Office PowerPoint</Application>
  <PresentationFormat>Произвольный</PresentationFormat>
  <Paragraphs>103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ЛОГОПЕД</cp:lastModifiedBy>
  <cp:revision>49</cp:revision>
  <cp:lastPrinted>2022-03-18T05:54:49Z</cp:lastPrinted>
  <dcterms:created xsi:type="dcterms:W3CDTF">2020-06-08T22:03:29Z</dcterms:created>
  <dcterms:modified xsi:type="dcterms:W3CDTF">2022-03-24T07:50:24Z</dcterms:modified>
</cp:coreProperties>
</file>