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Default Extension="sldx" ContentType="application/vnd.openxmlformats-officedocument.presentationml.slide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93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95" r:id="rId11"/>
    <p:sldId id="272" r:id="rId12"/>
    <p:sldId id="273" r:id="rId13"/>
    <p:sldId id="274" r:id="rId14"/>
    <p:sldId id="275" r:id="rId15"/>
    <p:sldId id="276" r:id="rId16"/>
    <p:sldId id="278" r:id="rId17"/>
    <p:sldId id="281" r:id="rId18"/>
    <p:sldId id="282" r:id="rId19"/>
    <p:sldId id="283" r:id="rId20"/>
    <p:sldId id="284" r:id="rId21"/>
    <p:sldId id="285" r:id="rId22"/>
    <p:sldId id="286" r:id="rId23"/>
    <p:sldId id="294" r:id="rId24"/>
    <p:sldId id="287" r:id="rId25"/>
    <p:sldId id="288" r:id="rId26"/>
    <p:sldId id="291" r:id="rId27"/>
    <p:sldId id="290" r:id="rId28"/>
    <p:sldId id="296" r:id="rId29"/>
    <p:sldId id="289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  <a:srgbClr val="CC3300"/>
    <a:srgbClr val="006600"/>
    <a:srgbClr val="1237EE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7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A6CDA2-7D18-4D4D-9D9A-49859AEBCFFC}" type="datetimeFigureOut">
              <a:rPr lang="ru-RU" smtClean="0"/>
              <a:pPr/>
              <a:t>08.12.2019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58702E-9AB4-45D2-B800-A0AE4D73292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b="0" dirty="0" smtClean="0"/>
              <a:t>Загадки: </a:t>
            </a:r>
          </a:p>
          <a:p>
            <a:r>
              <a:rPr lang="ru-RU" sz="1200" b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Хорошо, когда он есть,</a:t>
            </a:r>
          </a:p>
          <a:p>
            <a:r>
              <a:rPr lang="ru-RU" sz="1200" b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него и лечь, и сесть...</a:t>
            </a:r>
          </a:p>
          <a:p>
            <a:r>
              <a:rPr lang="ru-RU" sz="1200" b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для отдыха нам дан,</a:t>
            </a:r>
          </a:p>
          <a:p>
            <a:r>
              <a:rPr lang="ru-RU" sz="1200" b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Мягкий плюшевый … диван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8702E-9AB4-45D2-B800-A0AE4D732923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Игра «Четвёртый лишний»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8702E-9AB4-45D2-B800-A0AE4D732923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Игра «Четвёртый лишний»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8702E-9AB4-45D2-B800-A0AE4D732923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Игра «Один-много»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8702E-9AB4-45D2-B800-A0AE4D732923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Игра «Один-много»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8702E-9AB4-45D2-B800-A0AE4D732923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Игра «Один-много»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8702E-9AB4-45D2-B800-A0AE4D732923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Игра «Один-много»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8702E-9AB4-45D2-B800-A0AE4D732923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Игра «Что это и без чего?»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8702E-9AB4-45D2-B800-A0AE4D732923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Игра «Что это и без чего?»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8702E-9AB4-45D2-B800-A0AE4D732923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Игра «Что это и без чего?»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8702E-9AB4-45D2-B800-A0AE4D732923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Игра «Что это и без чего?»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8702E-9AB4-45D2-B800-A0AE4D732923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ногами, а без рук,</a:t>
            </a:r>
          </a:p>
          <a:p>
            <a:r>
              <a:rPr lang="ru-RU" sz="1200" b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боками, а без рёбер,</a:t>
            </a:r>
          </a:p>
          <a:p>
            <a:r>
              <a:rPr lang="ru-RU" sz="1200" b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сиденьем, а без живота,</a:t>
            </a:r>
          </a:p>
          <a:p>
            <a:r>
              <a:rPr lang="ru-RU" sz="1200" b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спиной, но без головы. Кресло.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8702E-9AB4-45D2-B800-A0AE4D732923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Игра «Что это и без чего?»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8702E-9AB4-45D2-B800-A0AE4D732923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Игра «Что это и без чего?»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8702E-9AB4-45D2-B800-A0AE4D732923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ru-RU" sz="1200" b="0" dirty="0" smtClean="0">
                <a:ln/>
                <a:solidFill>
                  <a:srgbClr val="C00000"/>
                </a:solidFill>
                <a:latin typeface="+mn-lt"/>
              </a:rPr>
              <a:t>Игра «Машина комната» Вопросы: </a:t>
            </a:r>
            <a:r>
              <a:rPr lang="ru-RU" b="0" i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чём  сидит Маша? На чём сидит кот? Где лежит мяч? И т. д.</a:t>
            </a:r>
            <a:endParaRPr lang="ru-RU" b="0" i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8702E-9AB4-45D2-B800-A0AE4D732923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Игра «Убираем игрушки».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0" dirty="0" smtClean="0">
                <a:ln/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Лена в игрушки поиграла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0" dirty="0" smtClean="0">
                <a:ln/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И везде их разбросала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0" dirty="0" smtClean="0">
                <a:ln/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Раз, два, три, четыре, пять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0" dirty="0" smtClean="0">
                <a:ln/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Начинаем убирать.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b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8702E-9AB4-45D2-B800-A0AE4D732923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Составь предложения по картинкам к схемам, используя предлоги за, под.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8702E-9AB4-45D2-B800-A0AE4D732923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Составь предложения по картинкам к схемам, используя предлоги на, в, под.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8702E-9AB4-45D2-B800-A0AE4D732923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Игра </a:t>
            </a:r>
            <a:r>
              <a:rPr lang="ru-RU" smtClean="0"/>
              <a:t>на внимание «Какую </a:t>
            </a:r>
            <a:r>
              <a:rPr lang="ru-RU" dirty="0" smtClean="0"/>
              <a:t>мебель вы видите </a:t>
            </a:r>
            <a:r>
              <a:rPr lang="ru-RU" smtClean="0"/>
              <a:t>на картинке?»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8702E-9AB4-45D2-B800-A0AE4D732923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него четыре ножки,</a:t>
            </a:r>
          </a:p>
          <a:p>
            <a:r>
              <a:rPr lang="ru-RU" sz="1200" b="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тарелки, чашки, ложки,</a:t>
            </a:r>
          </a:p>
          <a:p>
            <a:r>
              <a:rPr lang="ru-RU" sz="1200" b="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прекрасная еда</a:t>
            </a:r>
          </a:p>
          <a:p>
            <a:r>
              <a:rPr lang="ru-RU" sz="1200" b="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спине его широкой</a:t>
            </a:r>
          </a:p>
          <a:p>
            <a:r>
              <a:rPr lang="ru-RU" sz="1200" b="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Разместились без труда. Стол.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8702E-9AB4-45D2-B800-A0AE4D732923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четырёх ногах стою,</a:t>
            </a:r>
          </a:p>
          <a:p>
            <a:r>
              <a:rPr lang="ru-RU" sz="1200" b="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Ходить я вовсе не могу.</a:t>
            </a:r>
          </a:p>
          <a:p>
            <a:r>
              <a:rPr lang="ru-RU" sz="1200" b="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устанешь ты гулять,</a:t>
            </a:r>
          </a:p>
          <a:p>
            <a:r>
              <a:rPr lang="ru-RU" sz="1200" b="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 можешь сесть и отдыхать. Стул.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8702E-9AB4-45D2-B800-A0AE4D732923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на стол чуть-чуть похожа,</a:t>
            </a:r>
          </a:p>
          <a:p>
            <a:r>
              <a:rPr lang="ru-RU" sz="1200" b="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 на кухне, и в прихожей,</a:t>
            </a:r>
          </a:p>
          <a:p>
            <a:r>
              <a:rPr lang="ru-RU" sz="1200" b="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спальне я бываю редко,</a:t>
            </a:r>
          </a:p>
          <a:p>
            <a:r>
              <a:rPr lang="ru-RU" sz="1200" b="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зовусь я ... табуретка.</a:t>
            </a: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8702E-9AB4-45D2-B800-A0AE4D732923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меня вы посмотрите,</a:t>
            </a:r>
          </a:p>
          <a:p>
            <a:r>
              <a:rPr lang="ru-RU" sz="1200" b="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Дверки можете открыть вы,</a:t>
            </a:r>
          </a:p>
          <a:p>
            <a:r>
              <a:rPr lang="ru-RU" sz="1200" b="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на полочках моих</a:t>
            </a:r>
          </a:p>
          <a:p>
            <a:r>
              <a:rPr lang="ru-RU" sz="1200" b="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 нужного стоит!</a:t>
            </a:r>
          </a:p>
          <a:p>
            <a:r>
              <a:rPr lang="ru-RU" sz="1200" b="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Выше всех я, как жираф:</a:t>
            </a:r>
          </a:p>
          <a:p>
            <a:r>
              <a:rPr lang="ru-RU" sz="1200" b="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- большой, красивый ... шкаф.</a:t>
            </a: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8702E-9AB4-45D2-B800-A0AE4D732923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квартире нашей новый дом.</a:t>
            </a:r>
          </a:p>
          <a:p>
            <a:r>
              <a:rPr lang="ru-RU" sz="1200" b="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Живет посуда в доме том.</a:t>
            </a:r>
          </a:p>
          <a:p>
            <a:r>
              <a:rPr lang="ru-RU" sz="1200" b="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нём место есть и для конфет,</a:t>
            </a:r>
          </a:p>
          <a:p>
            <a:r>
              <a:rPr lang="ru-RU" sz="1200" b="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называется … буфет.</a:t>
            </a:r>
            <a:endParaRPr lang="ru-RU" sz="1200" b="0" i="1" dirty="0" smtClean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8702E-9AB4-45D2-B800-A0AE4D732923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ты устал играть,</a:t>
            </a:r>
          </a:p>
          <a:p>
            <a:r>
              <a:rPr lang="ru-RU" sz="1200" b="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 ложишься на … кровать.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8702E-9AB4-45D2-B800-A0AE4D732923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Игра «Назови ласково»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8702E-9AB4-45D2-B800-A0AE4D732923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99F5D-E6E3-4DDD-8234-B7C2854EAA09}" type="datetimeFigureOut">
              <a:rPr lang="ru-RU" smtClean="0"/>
              <a:pPr/>
              <a:t>08.12.2019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6D0F2-8308-4BE7-B498-EF97705D06A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99F5D-E6E3-4DDD-8234-B7C2854EAA09}" type="datetimeFigureOut">
              <a:rPr lang="ru-RU" smtClean="0"/>
              <a:pPr/>
              <a:t>08.12.2019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6D0F2-8308-4BE7-B498-EF97705D06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99F5D-E6E3-4DDD-8234-B7C2854EAA09}" type="datetimeFigureOut">
              <a:rPr lang="ru-RU" smtClean="0"/>
              <a:pPr/>
              <a:t>08.12.2019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6D0F2-8308-4BE7-B498-EF97705D06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99F5D-E6E3-4DDD-8234-B7C2854EAA09}" type="datetimeFigureOut">
              <a:rPr lang="ru-RU" smtClean="0"/>
              <a:pPr/>
              <a:t>08.12.2019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6D0F2-8308-4BE7-B498-EF97705D06A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99F5D-E6E3-4DDD-8234-B7C2854EAA09}" type="datetimeFigureOut">
              <a:rPr lang="ru-RU" smtClean="0"/>
              <a:pPr/>
              <a:t>08.12.2019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6D0F2-8308-4BE7-B498-EF97705D06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99F5D-E6E3-4DDD-8234-B7C2854EAA09}" type="datetimeFigureOut">
              <a:rPr lang="ru-RU" smtClean="0"/>
              <a:pPr/>
              <a:t>08.12.2019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6D0F2-8308-4BE7-B498-EF97705D06A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99F5D-E6E3-4DDD-8234-B7C2854EAA09}" type="datetimeFigureOut">
              <a:rPr lang="ru-RU" smtClean="0"/>
              <a:pPr/>
              <a:t>08.12.2019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6D0F2-8308-4BE7-B498-EF97705D06A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99F5D-E6E3-4DDD-8234-B7C2854EAA09}" type="datetimeFigureOut">
              <a:rPr lang="ru-RU" smtClean="0"/>
              <a:pPr/>
              <a:t>08.12.2019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6D0F2-8308-4BE7-B498-EF97705D06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99F5D-E6E3-4DDD-8234-B7C2854EAA09}" type="datetimeFigureOut">
              <a:rPr lang="ru-RU" smtClean="0"/>
              <a:pPr/>
              <a:t>08.12.2019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6D0F2-8308-4BE7-B498-EF97705D06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99F5D-E6E3-4DDD-8234-B7C2854EAA09}" type="datetimeFigureOut">
              <a:rPr lang="ru-RU" smtClean="0"/>
              <a:pPr/>
              <a:t>08.12.2019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6D0F2-8308-4BE7-B498-EF97705D06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99F5D-E6E3-4DDD-8234-B7C2854EAA09}" type="datetimeFigureOut">
              <a:rPr lang="ru-RU" smtClean="0"/>
              <a:pPr/>
              <a:t>08.12.2019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6D0F2-8308-4BE7-B498-EF97705D06A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8F99F5D-E6E3-4DDD-8234-B7C2854EAA09}" type="datetimeFigureOut">
              <a:rPr lang="ru-RU" smtClean="0"/>
              <a:pPr/>
              <a:t>08.12.2019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D06D0F2-8308-4BE7-B498-EF97705D06A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package" Target="../embeddings/______Microsoft_Office_PowerPoint1.sldx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3.gif"/><Relationship Id="rId18" Type="http://schemas.openxmlformats.org/officeDocument/2006/relationships/image" Target="../media/image48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2.gif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46.png"/><Relationship Id="rId20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1.gif"/><Relationship Id="rId5" Type="http://schemas.openxmlformats.org/officeDocument/2006/relationships/image" Target="../media/image36.png"/><Relationship Id="rId15" Type="http://schemas.openxmlformats.org/officeDocument/2006/relationships/image" Target="../media/image45.gif"/><Relationship Id="rId10" Type="http://schemas.openxmlformats.org/officeDocument/2006/relationships/image" Target="../media/image40.gif"/><Relationship Id="rId19" Type="http://schemas.openxmlformats.org/officeDocument/2006/relationships/image" Target="../media/image49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Relationship Id="rId14" Type="http://schemas.openxmlformats.org/officeDocument/2006/relationships/image" Target="../media/image44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13" Type="http://schemas.openxmlformats.org/officeDocument/2006/relationships/image" Target="../media/image59.png"/><Relationship Id="rId3" Type="http://schemas.openxmlformats.org/officeDocument/2006/relationships/image" Target="../media/image50.png"/><Relationship Id="rId7" Type="http://schemas.openxmlformats.org/officeDocument/2006/relationships/image" Target="../media/image36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7.png"/><Relationship Id="rId5" Type="http://schemas.openxmlformats.org/officeDocument/2006/relationships/image" Target="../media/image52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87624" y="548680"/>
            <a:ext cx="7344816" cy="1399870"/>
          </a:xfrm>
          <a:prstGeom prst="rect">
            <a:avLst/>
          </a:prstGeom>
        </p:spPr>
        <p:style>
          <a:lnRef idx="1">
            <a:schemeClr val="accent5"/>
          </a:lnRef>
          <a:fillRef idx="1001">
            <a:schemeClr val="dk2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ТЕМА: «Мебель»</a:t>
            </a:r>
          </a:p>
          <a:p>
            <a:pPr algn="ctr">
              <a:lnSpc>
                <a:spcPct val="150000"/>
              </a:lnSpc>
            </a:pP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(Подготовительная группа)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768" y="2348880"/>
            <a:ext cx="4954066" cy="3051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61151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4033" name="Object 1"/>
          <p:cNvGraphicFramePr>
            <a:graphicFrameLocks noChangeAspect="1"/>
          </p:cNvGraphicFramePr>
          <p:nvPr/>
        </p:nvGraphicFramePr>
        <p:xfrm>
          <a:off x="19050" y="0"/>
          <a:ext cx="9124950" cy="6858000"/>
        </p:xfrm>
        <a:graphic>
          <a:graphicData uri="http://schemas.openxmlformats.org/presentationml/2006/ole">
            <p:oleObj spid="_x0000_s66562" name="Слайд" r:id="rId4" imgW="4570378" imgH="3427533" progId="PowerPoint.Slide.12">
              <p:embed/>
            </p:oleObj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547664" y="188640"/>
            <a:ext cx="6264696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«Назови ласково»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404664"/>
            <a:ext cx="6264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Четвёртый лишний»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696" y="1276044"/>
            <a:ext cx="1748506" cy="24807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636" y="4027886"/>
            <a:ext cx="1794668" cy="25462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696" y="3989875"/>
            <a:ext cx="1937118" cy="27483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9444" y="998943"/>
            <a:ext cx="2128860" cy="30203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2301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1053055"/>
            <a:ext cx="1909352" cy="27089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2914" y="891202"/>
            <a:ext cx="2016224" cy="28605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2914" y="3751749"/>
            <a:ext cx="2131669" cy="3024336"/>
          </a:xfrm>
          <a:prstGeom prst="rect">
            <a:avLst/>
          </a:prstGeo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712" y="4175833"/>
            <a:ext cx="1439231" cy="2358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19672" y="260648"/>
            <a:ext cx="6264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«Четвёртый лишний»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1083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5776" y="244205"/>
            <a:ext cx="424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«Один – много»</a:t>
            </a:r>
            <a:endParaRPr lang="ru-RU" sz="3200" b="1" dirty="0">
              <a:solidFill>
                <a:srgbClr val="99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2176463" cy="356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6939" y="1310352"/>
            <a:ext cx="1305049" cy="2138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3533" y="2564904"/>
            <a:ext cx="1304925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6862" y="4293096"/>
            <a:ext cx="1304925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90479" y="4293096"/>
            <a:ext cx="1304925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0288" y="1196752"/>
            <a:ext cx="1304925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2813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183316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«Один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много»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955" y="1988840"/>
            <a:ext cx="3425599" cy="2785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8104" y="1412776"/>
            <a:ext cx="1948307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5158" y="4399251"/>
            <a:ext cx="1951037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6839" y="1435371"/>
            <a:ext cx="1951037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264" y="4293096"/>
            <a:ext cx="1951037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61499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140" y="2348880"/>
            <a:ext cx="3857793" cy="2096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1484784"/>
            <a:ext cx="2150690" cy="1168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3245908"/>
            <a:ext cx="2152650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5025" y="5060598"/>
            <a:ext cx="2152650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1350" y="3245908"/>
            <a:ext cx="2152650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1350" y="1484784"/>
            <a:ext cx="2152650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40370" y="260648"/>
            <a:ext cx="4231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«Один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много»</a:t>
            </a:r>
          </a:p>
        </p:txBody>
      </p:sp>
    </p:spTree>
    <p:extLst>
      <p:ext uri="{BB962C8B-B14F-4D97-AF65-F5344CB8AC3E}">
        <p14:creationId xmlns="" xmlns:p14="http://schemas.microsoft.com/office/powerpoint/2010/main" val="64493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700808"/>
            <a:ext cx="3168351" cy="34871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620688"/>
            <a:ext cx="1401873" cy="15429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48680"/>
            <a:ext cx="1401873" cy="15429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288" y="4653136"/>
            <a:ext cx="1401873" cy="15429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4581128"/>
            <a:ext cx="1401873" cy="15429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288" y="2492896"/>
            <a:ext cx="1401873" cy="15429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2492896"/>
            <a:ext cx="1401873" cy="15429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71600" y="188640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«Один </a:t>
            </a:r>
            <a:r>
              <a:rPr lang="ru-RU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много»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0738" y="1855789"/>
            <a:ext cx="2084785" cy="40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582509" y="476672"/>
            <a:ext cx="4668970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ln/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>
                <a:ln/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b="1" dirty="0" smtClean="0">
                <a:ln/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Что это и без чего?»</a:t>
            </a:r>
            <a:endParaRPr lang="ru-RU" sz="3600" b="1" dirty="0">
              <a:ln/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0738" y="1855789"/>
            <a:ext cx="2084785" cy="40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8548" y="2317750"/>
            <a:ext cx="5903119" cy="364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640217" y="476672"/>
            <a:ext cx="4553554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ln/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b="1" dirty="0" smtClean="0">
                <a:ln/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Что это и без чего?»</a:t>
            </a:r>
            <a:endParaRPr lang="ru-RU" sz="3600" b="1" dirty="0">
              <a:ln/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3728" y="692696"/>
            <a:ext cx="4680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Хорошо, когда он есть,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него и лечь, и сесть...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для отдыха нам дан,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Мягкий плюшевый … </a:t>
            </a:r>
          </a:p>
          <a:p>
            <a:r>
              <a:rPr lang="ru-RU" sz="3200" b="1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  <a:endParaRPr lang="ru-RU" sz="3200" b="1" i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88" y="3284984"/>
            <a:ext cx="5597252" cy="303797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23728" y="188640"/>
            <a:ext cx="4608512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Загадки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792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8548" y="2317750"/>
            <a:ext cx="5903119" cy="364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3797" y="1963738"/>
            <a:ext cx="4636294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582509" y="476672"/>
            <a:ext cx="4668970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ln/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>
                <a:ln/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b="1" dirty="0" smtClean="0">
                <a:ln/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Что это и без чего?»</a:t>
            </a:r>
            <a:endParaRPr lang="ru-RU" sz="3600" b="1" dirty="0">
              <a:ln/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1988840"/>
            <a:ext cx="4636294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51520" y="1014009"/>
            <a:ext cx="8496944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rgbClr val="9933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Физкультминутка.</a:t>
            </a:r>
            <a:endParaRPr kumimoji="0" lang="ru-RU" sz="2800" i="0" u="none" strike="noStrike" cap="none" normalizeH="0" baseline="0" dirty="0" smtClean="0">
              <a:ln>
                <a:noFill/>
              </a:ln>
              <a:solidFill>
                <a:srgbClr val="9933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rgbClr val="9933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Мы ребята – мастера. Стул сломали мы вчера,</a:t>
            </a:r>
            <a:endParaRPr kumimoji="0" lang="ru-RU" sz="2800" i="0" u="none" strike="noStrike" cap="none" normalizeH="0" baseline="0" dirty="0" smtClean="0">
              <a:ln>
                <a:noFill/>
              </a:ln>
              <a:solidFill>
                <a:srgbClr val="9933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rgbClr val="9933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Молотком тук-тук стучали, гвозди долго забивали,</a:t>
            </a:r>
            <a:endParaRPr kumimoji="0" lang="ru-RU" sz="2800" i="0" u="none" strike="noStrike" cap="none" normalizeH="0" baseline="0" dirty="0" smtClean="0">
              <a:ln>
                <a:noFill/>
              </a:ln>
              <a:solidFill>
                <a:srgbClr val="9933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rgbClr val="9933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Получилось как-то криво, отпилили мы красиво.</a:t>
            </a:r>
            <a:endParaRPr kumimoji="0" lang="ru-RU" sz="2800" i="0" u="none" strike="noStrike" cap="none" normalizeH="0" baseline="0" dirty="0" smtClean="0">
              <a:ln>
                <a:noFill/>
              </a:ln>
              <a:solidFill>
                <a:srgbClr val="9933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rgbClr val="9933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Зачищали шкуркой долго, покрывали лаком стойким,</a:t>
            </a:r>
            <a:endParaRPr kumimoji="0" lang="ru-RU" sz="2800" i="0" u="none" strike="noStrike" cap="none" normalizeH="0" baseline="0" dirty="0" smtClean="0">
              <a:ln>
                <a:noFill/>
              </a:ln>
              <a:solidFill>
                <a:srgbClr val="9933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rgbClr val="9933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Верх узором украшали. Мастера смотреть позвали.</a:t>
            </a:r>
            <a:endParaRPr kumimoji="0" lang="ru-RU" sz="2800" i="0" u="none" strike="noStrike" cap="none" normalizeH="0" baseline="0" dirty="0" smtClean="0">
              <a:ln>
                <a:noFill/>
              </a:ln>
              <a:solidFill>
                <a:srgbClr val="9933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Рисунок 1"/>
          <p:cNvPicPr>
            <a:picLocks noChangeAspect="1"/>
          </p:cNvPicPr>
          <p:nvPr/>
        </p:nvPicPr>
        <p:blipFill>
          <a:blip r:embed="rId3" cstate="print"/>
          <a:srcRect b="1745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8" y="4354514"/>
            <a:ext cx="1208485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Рисунок 7"/>
          <p:cNvPicPr>
            <a:picLocks noChangeAspect="1"/>
          </p:cNvPicPr>
          <p:nvPr/>
        </p:nvPicPr>
        <p:blipFill>
          <a:blip r:embed="rId5" cstate="print"/>
          <a:srcRect r="20308" b="52351"/>
          <a:stretch>
            <a:fillRect/>
          </a:stretch>
        </p:blipFill>
        <p:spPr bwMode="auto">
          <a:xfrm>
            <a:off x="1703785" y="1309689"/>
            <a:ext cx="2287190" cy="386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Рисунок 10"/>
          <p:cNvPicPr>
            <a:picLocks noChangeAspect="1"/>
          </p:cNvPicPr>
          <p:nvPr/>
        </p:nvPicPr>
        <p:blipFill>
          <a:blip r:embed="rId6" cstate="print"/>
          <a:srcRect l="6648" t="57253"/>
          <a:stretch>
            <a:fillRect/>
          </a:stretch>
        </p:blipFill>
        <p:spPr bwMode="auto">
          <a:xfrm>
            <a:off x="3715942" y="2633664"/>
            <a:ext cx="2069306" cy="210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Рисунок 11"/>
          <p:cNvPicPr>
            <a:picLocks noChangeAspect="1"/>
          </p:cNvPicPr>
          <p:nvPr/>
        </p:nvPicPr>
        <p:blipFill>
          <a:blip r:embed="rId7" cstate="print"/>
          <a:srcRect l="1353" t="7990" r="-757" b="59607"/>
          <a:stretch>
            <a:fillRect/>
          </a:stretch>
        </p:blipFill>
        <p:spPr bwMode="auto">
          <a:xfrm>
            <a:off x="5700713" y="2343151"/>
            <a:ext cx="3514725" cy="263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Рисунок 12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4176714"/>
            <a:ext cx="3038475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6" name="Рисунок 13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9791" y="4203701"/>
            <a:ext cx="787003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7" name="Рисунок 14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97229" y="2108200"/>
            <a:ext cx="140017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8" name="Рисунок 15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499498" y="5011739"/>
            <a:ext cx="769144" cy="87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9" name="Рисунок 16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39566" y="4013200"/>
            <a:ext cx="1446609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0" name="Рисунок 19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05438" y="3679825"/>
            <a:ext cx="1067991" cy="10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1" name="Рисунок 20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349354" y="2055814"/>
            <a:ext cx="71437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2" name="Рисунок 21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267744" y="332656"/>
            <a:ext cx="896541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3" name="Рисунок 22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22698" y="5935664"/>
            <a:ext cx="450056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4" name="Рисунок 23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572000" y="5646739"/>
            <a:ext cx="1067991" cy="14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5" name="Рисунок 24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308057" y="4902200"/>
            <a:ext cx="1013222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6" name="Рисунок 25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444979" y="4789489"/>
            <a:ext cx="701278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187624" y="188640"/>
            <a:ext cx="5062604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/>
                <a:solidFill>
                  <a:srgbClr val="C00000"/>
                </a:solidFill>
                <a:latin typeface="+mn-lt"/>
              </a:rPr>
              <a:t>Игра «Машина комната»</a:t>
            </a:r>
          </a:p>
        </p:txBody>
      </p:sp>
      <p:sp>
        <p:nvSpPr>
          <p:cNvPr id="9" name="Управляющая кнопка: домой 8">
            <a:hlinkClick r:id="rId20" action="ppaction://hlinksldjump" highlightClick="1"/>
          </p:cNvPr>
          <p:cNvSpPr/>
          <p:nvPr/>
        </p:nvSpPr>
        <p:spPr>
          <a:xfrm>
            <a:off x="8567737" y="6084889"/>
            <a:ext cx="453629" cy="54768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3029" name="TextBox 2"/>
          <p:cNvSpPr txBox="1">
            <a:spLocks noChangeArrowheads="1"/>
          </p:cNvSpPr>
          <p:nvPr/>
        </p:nvSpPr>
        <p:spPr bwMode="auto">
          <a:xfrm>
            <a:off x="6176963" y="31750"/>
            <a:ext cx="306122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i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- </a:t>
            </a:r>
            <a:r>
              <a:rPr lang="ru-RU" b="1" i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На </a:t>
            </a:r>
            <a:r>
              <a:rPr lang="ru-RU" b="1" i="1" dirty="0">
                <a:solidFill>
                  <a:srgbClr val="002060"/>
                </a:solidFill>
                <a:latin typeface="Arial" charset="0"/>
                <a:cs typeface="Arial" charset="0"/>
              </a:rPr>
              <a:t>чём  сидит Маша?</a:t>
            </a:r>
          </a:p>
          <a:p>
            <a:pPr eaLnBrk="1" hangingPunct="1"/>
            <a:r>
              <a:rPr lang="ru-RU" b="1" i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- На </a:t>
            </a:r>
            <a:r>
              <a:rPr lang="ru-RU" b="1" i="1" dirty="0">
                <a:solidFill>
                  <a:srgbClr val="002060"/>
                </a:solidFill>
                <a:latin typeface="Arial" charset="0"/>
                <a:cs typeface="Arial" charset="0"/>
              </a:rPr>
              <a:t>чём сидит кот?</a:t>
            </a:r>
          </a:p>
          <a:p>
            <a:pPr eaLnBrk="1" hangingPunct="1"/>
            <a:r>
              <a:rPr lang="ru-RU" b="1" i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- Где </a:t>
            </a:r>
            <a:r>
              <a:rPr lang="ru-RU" b="1" i="1" dirty="0">
                <a:solidFill>
                  <a:srgbClr val="002060"/>
                </a:solidFill>
                <a:latin typeface="Arial" charset="0"/>
                <a:cs typeface="Arial" charset="0"/>
              </a:rPr>
              <a:t>лежит мяч? И т</a:t>
            </a:r>
            <a:r>
              <a:rPr lang="ru-RU" b="1" i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. д.</a:t>
            </a:r>
            <a:endParaRPr lang="ru-RU" b="1" i="1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67138" y="5162551"/>
            <a:ext cx="888206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Рисунок 8"/>
          <p:cNvPicPr>
            <a:picLocks noChangeAspect="1"/>
          </p:cNvPicPr>
          <p:nvPr/>
        </p:nvPicPr>
        <p:blipFill>
          <a:blip r:embed="rId5" cstate="print"/>
          <a:srcRect t="23511"/>
          <a:stretch>
            <a:fillRect/>
          </a:stretch>
        </p:blipFill>
        <p:spPr bwMode="auto">
          <a:xfrm>
            <a:off x="4432697" y="1735138"/>
            <a:ext cx="1394222" cy="263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Рисунок 9"/>
          <p:cNvPicPr>
            <a:picLocks noChangeAspect="1"/>
          </p:cNvPicPr>
          <p:nvPr/>
        </p:nvPicPr>
        <p:blipFill>
          <a:blip r:embed="rId6" cstate="print"/>
          <a:srcRect l="1363" t="2728" r="-2" b="60873"/>
          <a:stretch>
            <a:fillRect/>
          </a:stretch>
        </p:blipFill>
        <p:spPr bwMode="auto">
          <a:xfrm>
            <a:off x="6790135" y="4767264"/>
            <a:ext cx="1693069" cy="176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Рисунок 10"/>
          <p:cNvPicPr>
            <a:picLocks noChangeAspect="1"/>
          </p:cNvPicPr>
          <p:nvPr/>
        </p:nvPicPr>
        <p:blipFill>
          <a:blip r:embed="rId7" cstate="print"/>
          <a:srcRect r="20308" b="52351"/>
          <a:stretch>
            <a:fillRect/>
          </a:stretch>
        </p:blipFill>
        <p:spPr bwMode="auto">
          <a:xfrm>
            <a:off x="-283369" y="2116138"/>
            <a:ext cx="2682479" cy="496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Рисунок 11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95023" y="4117975"/>
            <a:ext cx="1348978" cy="275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17469" y="6027738"/>
            <a:ext cx="872729" cy="76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/>
          <a:srcRect l="36130" t="4825" r="37505" b="73067"/>
          <a:stretch>
            <a:fillRect/>
          </a:stretch>
        </p:blipFill>
        <p:spPr bwMode="auto">
          <a:xfrm>
            <a:off x="4432698" y="3957639"/>
            <a:ext cx="940594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0533320" flipH="1">
            <a:off x="1415737" y="6171807"/>
            <a:ext cx="494495" cy="757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68141" y="6027738"/>
            <a:ext cx="841772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320653" y="6027738"/>
            <a:ext cx="870347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377929" y="5246688"/>
            <a:ext cx="203954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-758522">
            <a:off x="3499248" y="4311650"/>
            <a:ext cx="958453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418160" y="4505325"/>
            <a:ext cx="846534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5534357" y="0"/>
            <a:ext cx="3609643" cy="132343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/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Лена в игрушки поиграла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/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везде их разбросала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/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Раз, два, три, четыре, пять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/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Начинаем убирать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16593" y="0"/>
            <a:ext cx="528061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+mn-lt"/>
              </a:rPr>
              <a:t>Игра «Убираем игрушки»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2.08333E-6 -0.01204 C 2.08333E-6 -0.0176 0.07995 -0.02408 0.14492 -0.02408 L 0.28997 -0.02408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" y="-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-0.01628 -0.258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" y="-1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0023 L -4.16667E-7 -0.25278 C -4.16667E-7 -0.36597 0.07422 -0.50509 0.13451 -0.50509 L 0.26914 -0.50509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" y="-2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3549E-6 2.59259E-6 L -0.04803 -0.7192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" y="-3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-0.62969 -0.4372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" y="-2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2.91667E-6 -0.1875 C 2.91667E-6 -0.2713 0.04218 -0.37454 0.07669 -0.37454 L 0.15364 -0.37454 " pathEditMode="relative" rAng="0" ptsTypes="AA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" y="-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81481E-6 L -4.375E-6 -0.17084 C -4.375E-6 -0.24746 0.04076 -0.34167 0.07396 -0.34167 L 0.14805 -0.34167 " pathEditMode="relative" rAng="0" ptsTypes="AAAA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" y="-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7 L 2.91667E-6 -0.19699 C 2.91667E-6 -0.28542 0.06875 -0.39398 0.12448 -0.39398 L 0.24909 -0.39398 " pathEditMode="relative" rAng="0" ptsTypes="AAAA">
                                      <p:cBhvr>
                                        <p:cTn id="3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" y="-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620688"/>
            <a:ext cx="7818065" cy="41679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Загнутый угол 2"/>
          <p:cNvSpPr/>
          <p:nvPr/>
        </p:nvSpPr>
        <p:spPr>
          <a:xfrm>
            <a:off x="2195736" y="5085184"/>
            <a:ext cx="4786313" cy="1571625"/>
          </a:xfrm>
          <a:prstGeom prst="folded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</a:rPr>
              <a:t>____  ____  </a:t>
            </a:r>
            <a:r>
              <a:rPr lang="ru-RU" sz="3200" b="1" u="sng" dirty="0" smtClean="0">
                <a:solidFill>
                  <a:srgbClr val="FF0000"/>
                </a:solidFill>
              </a:rPr>
              <a:t>за</a:t>
            </a:r>
            <a:r>
              <a:rPr lang="ru-RU" sz="3200" dirty="0" smtClean="0">
                <a:solidFill>
                  <a:schemeClr val="tx1"/>
                </a:solidFill>
              </a:rPr>
              <a:t> </a:t>
            </a:r>
            <a:r>
              <a:rPr lang="ru-RU" sz="3200" b="1" dirty="0">
                <a:solidFill>
                  <a:schemeClr val="tx1"/>
                </a:solidFill>
              </a:rPr>
              <a:t>____</a:t>
            </a:r>
            <a:r>
              <a:rPr lang="ru-RU" sz="3200" dirty="0">
                <a:solidFill>
                  <a:schemeClr val="tx1"/>
                </a:solidFill>
              </a:rPr>
              <a:t> .</a:t>
            </a:r>
            <a:endParaRPr lang="ru-RU" sz="32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u="sng" dirty="0" smtClean="0">
                <a:solidFill>
                  <a:srgbClr val="FF0000"/>
                </a:solidFill>
              </a:rPr>
              <a:t>Под</a:t>
            </a:r>
            <a:r>
              <a:rPr lang="ru-RU" sz="3200" b="1" dirty="0" smtClean="0">
                <a:solidFill>
                  <a:srgbClr val="FF0000"/>
                </a:solidFill>
              </a:rPr>
              <a:t>  </a:t>
            </a:r>
            <a:r>
              <a:rPr lang="ru-RU" sz="3200" b="1" dirty="0">
                <a:solidFill>
                  <a:schemeClr val="tx1"/>
                </a:solidFill>
              </a:rPr>
              <a:t>____ ____ ____.</a:t>
            </a:r>
            <a:endParaRPr lang="ru-RU" sz="3200" b="1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2483768" y="5373216"/>
            <a:ext cx="0" cy="36004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Составь предложения по картинкам к схемам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692696"/>
            <a:ext cx="7572375" cy="4000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Загнутый угол 2"/>
          <p:cNvSpPr/>
          <p:nvPr/>
        </p:nvSpPr>
        <p:spPr>
          <a:xfrm>
            <a:off x="1691680" y="4869160"/>
            <a:ext cx="5715000" cy="1785938"/>
          </a:xfrm>
          <a:prstGeom prst="folded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u="sng" dirty="0" smtClean="0">
                <a:solidFill>
                  <a:srgbClr val="FF0000"/>
                </a:solidFill>
              </a:rPr>
              <a:t>На</a:t>
            </a:r>
            <a:r>
              <a:rPr lang="ru-RU" sz="2800" b="1" dirty="0" smtClean="0">
                <a:solidFill>
                  <a:schemeClr val="tx1"/>
                </a:solidFill>
              </a:rPr>
              <a:t> </a:t>
            </a:r>
            <a:r>
              <a:rPr lang="ru-RU" sz="2800" b="1" dirty="0">
                <a:solidFill>
                  <a:schemeClr val="tx1"/>
                </a:solidFill>
              </a:rPr>
              <a:t>____ ____ ____ ____ 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1"/>
                </a:solidFill>
              </a:rPr>
              <a:t>____ ____ </a:t>
            </a:r>
            <a:r>
              <a:rPr lang="ru-RU" sz="2800" b="1" u="sng" dirty="0">
                <a:solidFill>
                  <a:srgbClr val="FF0000"/>
                </a:solidFill>
              </a:rPr>
              <a:t>В</a:t>
            </a:r>
            <a:r>
              <a:rPr lang="ru-RU" sz="2800" b="1" dirty="0">
                <a:solidFill>
                  <a:schemeClr val="tx1"/>
                </a:solidFill>
              </a:rPr>
              <a:t> ____ 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1"/>
                </a:solidFill>
              </a:rPr>
              <a:t>____ </a:t>
            </a:r>
            <a:r>
              <a:rPr lang="ru-RU" sz="2800" b="1" u="sng" dirty="0">
                <a:solidFill>
                  <a:srgbClr val="FF0000"/>
                </a:solidFill>
              </a:rPr>
              <a:t>ПОД</a:t>
            </a:r>
            <a:r>
              <a:rPr lang="ru-RU" sz="2800" b="1" dirty="0">
                <a:solidFill>
                  <a:schemeClr val="tx1"/>
                </a:solidFill>
              </a:rPr>
              <a:t> ____ ____ .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915816" y="5517232"/>
            <a:ext cx="0" cy="288032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2627784" y="5949280"/>
            <a:ext cx="0" cy="288032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Составь предложения по картинкам к схемам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Ольга\Downloads\мебель\61145_html_mf4d75f6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536" y="609600"/>
            <a:ext cx="8426510" cy="62484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03648" y="0"/>
            <a:ext cx="6939720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ln/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«Какую мебель вы видите на картинке?»</a:t>
            </a:r>
            <a:endParaRPr lang="ru-RU" sz="2800" b="1" dirty="0">
              <a:ln/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642910" y="1447800"/>
            <a:ext cx="8215370" cy="2052638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buNone/>
            </a:pPr>
            <a:r>
              <a:rPr lang="ru-RU" sz="9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Молодцы!</a:t>
            </a:r>
            <a:endParaRPr lang="ru-RU" sz="9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j0214098.wav">
            <a:hlinkClick r:id="" action="ppaction://media"/>
          </p:cNvPr>
          <p:cNvPicPr>
            <a:picLocks noRot="1" noChangeAspect="1"/>
          </p:cNvPicPr>
          <p:nvPr>
            <a:wavAudioFile r:embed="rId1" name="j0214098.wav"/>
          </p:nvPr>
        </p:nvPicPr>
        <p:blipFill>
          <a:blip r:embed="rId3" cstate="print"/>
          <a:stretch>
            <a:fillRect/>
          </a:stretch>
        </p:blipFill>
        <p:spPr>
          <a:xfrm>
            <a:off x="4427984" y="5013176"/>
            <a:ext cx="304800" cy="304800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86116" y="3571876"/>
            <a:ext cx="2500330" cy="2373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476672"/>
            <a:ext cx="45365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ногами, а без рук,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боками, а без рёбер,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сиденьем, а без живота,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спиной, но без головы.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2016" y="3212976"/>
            <a:ext cx="3776086" cy="30702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8237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1760" y="260648"/>
            <a:ext cx="525658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него четыре ножки,</a:t>
            </a:r>
          </a:p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тарелки, чашки, ложки,</a:t>
            </a:r>
          </a:p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прекрасная еда</a:t>
            </a:r>
          </a:p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спине его широкой</a:t>
            </a:r>
          </a:p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Разместились без труда.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97561" l="0" r="99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768" y="2617052"/>
            <a:ext cx="4248472" cy="40643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6568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9712" y="260648"/>
            <a:ext cx="57606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четырёх ногах стою,</a:t>
            </a:r>
          </a:p>
          <a:p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Ходить я вовсе не могу.</a:t>
            </a:r>
          </a:p>
          <a:p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устанешь ты гулять,</a:t>
            </a:r>
          </a:p>
          <a:p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 можешь сесть и отдыхать.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872" y="2852120"/>
            <a:ext cx="2304256" cy="37853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0645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548680"/>
            <a:ext cx="60486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на стол чуть-чуть похожа,</a:t>
            </a:r>
          </a:p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 на кухне, и в прихожей,</a:t>
            </a:r>
          </a:p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спальне я бываю редко,</a:t>
            </a:r>
          </a:p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зовусь я ... </a:t>
            </a:r>
            <a:endParaRPr lang="ru-RU" sz="28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832" y="3573016"/>
            <a:ext cx="2952328" cy="30589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0738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66247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меня вы посмотрите,</a:t>
            </a:r>
          </a:p>
          <a:p>
            <a:r>
              <a:rPr lang="ru-RU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Дверки можете открыть вы,</a:t>
            </a:r>
          </a:p>
          <a:p>
            <a:r>
              <a:rPr lang="ru-RU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на полочках моих</a:t>
            </a:r>
          </a:p>
          <a:p>
            <a:r>
              <a:rPr lang="ru-RU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 нужного стоит!</a:t>
            </a:r>
          </a:p>
          <a:p>
            <a:r>
              <a:rPr lang="ru-RU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Выше всех я, как жираф:</a:t>
            </a:r>
          </a:p>
          <a:p>
            <a:r>
              <a:rPr lang="ru-RU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- большой, красивый ... </a:t>
            </a:r>
            <a:endParaRPr lang="ru-RU" sz="2800" b="1" i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5546" r="-2288" b="5720"/>
          <a:stretch>
            <a:fillRect/>
          </a:stretch>
        </p:blipFill>
        <p:spPr>
          <a:xfrm>
            <a:off x="5246314" y="2060848"/>
            <a:ext cx="3897686" cy="47971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78620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9712" y="332656"/>
            <a:ext cx="54726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квартире нашей новый дом.</a:t>
            </a:r>
          </a:p>
          <a:p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Живет посуда в доме том.</a:t>
            </a:r>
          </a:p>
          <a:p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нём место есть и для конфет,</a:t>
            </a:r>
          </a:p>
          <a:p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называется …</a:t>
            </a:r>
            <a:endParaRPr lang="ru-RU" sz="2800" b="1" i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2273" b="97273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l="13230" t="3249" r="14951" b="-531"/>
          <a:stretch>
            <a:fillRect/>
          </a:stretch>
        </p:blipFill>
        <p:spPr>
          <a:xfrm>
            <a:off x="3131840" y="2351763"/>
            <a:ext cx="3024336" cy="45062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4274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548680"/>
            <a:ext cx="5832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ты устал играть,</a:t>
            </a:r>
          </a:p>
          <a:p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 ложишься на … </a:t>
            </a:r>
          </a:p>
          <a:p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712" y="2493605"/>
            <a:ext cx="5616624" cy="39588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7199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Другая 2">
      <a:dk1>
        <a:sysClr val="windowText" lastClr="000000"/>
      </a:dk1>
      <a:lt1>
        <a:sysClr val="window" lastClr="FFFFFF"/>
      </a:lt1>
      <a:dk2>
        <a:srgbClr val="FFFF00"/>
      </a:dk2>
      <a:lt2>
        <a:srgbClr val="00B0F0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370</TotalTime>
  <Words>796</Words>
  <Application>Microsoft Office PowerPoint</Application>
  <PresentationFormat>Экран (4:3)</PresentationFormat>
  <Paragraphs>156</Paragraphs>
  <Slides>29</Slides>
  <Notes>26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1" baseType="lpstr">
      <vt:lpstr>Воздушный поток</vt:lpstr>
      <vt:lpstr>Слайд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говоркова</dc:creator>
  <cp:lastModifiedBy>Windows User</cp:lastModifiedBy>
  <cp:revision>37</cp:revision>
  <dcterms:created xsi:type="dcterms:W3CDTF">2016-01-29T09:47:00Z</dcterms:created>
  <dcterms:modified xsi:type="dcterms:W3CDTF">2019-12-08T15:05:24Z</dcterms:modified>
</cp:coreProperties>
</file>