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880"/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1133" y="-125780"/>
            <a:ext cx="7361732" cy="2463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1F5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5948" y="1365249"/>
            <a:ext cx="8592103" cy="4293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1132" y="228600"/>
            <a:ext cx="7719468" cy="640175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МБДОУ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«Аленький цветочек»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Презентация к занятию по ознакомлению с окружающим миром в старших группах.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                                             </a:t>
            </a:r>
            <a:r>
              <a:rPr lang="ru-RU" sz="2800" b="0" i="1" dirty="0" smtClean="0">
                <a:solidFill>
                  <a:schemeClr val="tx1"/>
                </a:solidFill>
              </a:rPr>
              <a:t>Воспитатели:</a:t>
            </a:r>
            <a:r>
              <a:rPr lang="ru-RU" sz="2800" b="0" i="1" dirty="0" smtClean="0">
                <a:solidFill>
                  <a:schemeClr val="tx1"/>
                </a:solidFill>
              </a:rPr>
              <a:t/>
            </a:r>
            <a:br>
              <a:rPr lang="ru-RU" sz="2800" b="0" i="1" dirty="0" smtClean="0">
                <a:solidFill>
                  <a:schemeClr val="tx1"/>
                </a:solidFill>
              </a:rPr>
            </a:br>
            <a:r>
              <a:rPr lang="ru-RU" sz="2800" b="0" i="1" dirty="0" smtClean="0">
                <a:solidFill>
                  <a:schemeClr val="tx1"/>
                </a:solidFill>
              </a:rPr>
              <a:t>                                                                     Бычкова В.В</a:t>
            </a:r>
            <a:r>
              <a:rPr lang="ru-RU" sz="2800" b="0" i="1" dirty="0" smtClean="0">
                <a:solidFill>
                  <a:schemeClr val="tx1"/>
                </a:solidFill>
              </a:rPr>
              <a:t>.</a:t>
            </a:r>
            <a:br>
              <a:rPr lang="ru-RU" sz="2800" b="0" i="1" dirty="0" smtClean="0">
                <a:solidFill>
                  <a:schemeClr val="tx1"/>
                </a:solidFill>
              </a:rPr>
            </a:br>
            <a:r>
              <a:rPr lang="ru-RU" sz="2800" b="0" i="1" dirty="0">
                <a:solidFill>
                  <a:schemeClr val="tx1"/>
                </a:solidFill>
              </a:rPr>
              <a:t> </a:t>
            </a:r>
            <a:r>
              <a:rPr lang="ru-RU" sz="2800" b="0" i="1" dirty="0" smtClean="0">
                <a:solidFill>
                  <a:schemeClr val="tx1"/>
                </a:solidFill>
              </a:rPr>
              <a:t>                                                            Чернявская И.Ю.</a:t>
            </a:r>
            <a:endParaRPr lang="ru-RU" sz="2800" b="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2456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Я</a:t>
            </a:r>
            <a:r>
              <a:rPr spc="-10" dirty="0"/>
              <a:t> мчусь, </a:t>
            </a:r>
            <a:r>
              <a:rPr spc="-20" dirty="0"/>
              <a:t>держусь</a:t>
            </a:r>
            <a:r>
              <a:rPr spc="-10" dirty="0"/>
              <a:t> </a:t>
            </a:r>
            <a:r>
              <a:rPr spc="-5" dirty="0"/>
              <a:t>за </a:t>
            </a:r>
            <a:r>
              <a:rPr spc="-20" dirty="0"/>
              <a:t>провода!</a:t>
            </a:r>
          </a:p>
          <a:p>
            <a:pPr algn="ctr">
              <a:lnSpc>
                <a:spcPct val="100000"/>
              </a:lnSpc>
            </a:pPr>
            <a:r>
              <a:rPr spc="-5" dirty="0"/>
              <a:t>Не</a:t>
            </a:r>
            <a:r>
              <a:rPr spc="-20" dirty="0"/>
              <a:t> </a:t>
            </a:r>
            <a:r>
              <a:rPr spc="-15" dirty="0"/>
              <a:t>заблужусь</a:t>
            </a:r>
            <a:r>
              <a:rPr dirty="0"/>
              <a:t> </a:t>
            </a:r>
            <a:r>
              <a:rPr spc="-5" dirty="0"/>
              <a:t>я</a:t>
            </a:r>
            <a:r>
              <a:rPr spc="-20" dirty="0"/>
              <a:t> </a:t>
            </a:r>
            <a:r>
              <a:rPr spc="-40" dirty="0"/>
              <a:t>никогда.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1341499"/>
            <a:ext cx="7632700" cy="5516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1060" y="0"/>
            <a:ext cx="588010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0225" marR="52070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Я</a:t>
            </a:r>
            <a:r>
              <a:rPr spc="-20" dirty="0"/>
              <a:t> </a:t>
            </a:r>
            <a:r>
              <a:rPr spc="-5" dirty="0"/>
              <a:t>в</a:t>
            </a:r>
            <a:r>
              <a:rPr spc="-15" dirty="0"/>
              <a:t> </a:t>
            </a:r>
            <a:r>
              <a:rPr spc="-5" dirty="0"/>
              <a:t>любое</a:t>
            </a:r>
            <a:r>
              <a:rPr spc="-20" dirty="0"/>
              <a:t> </a:t>
            </a:r>
            <a:r>
              <a:rPr spc="-10" dirty="0"/>
              <a:t>время</a:t>
            </a:r>
            <a:r>
              <a:rPr spc="-40" dirty="0"/>
              <a:t> года </a:t>
            </a:r>
            <a:r>
              <a:rPr spc="-890" dirty="0"/>
              <a:t> </a:t>
            </a:r>
            <a:r>
              <a:rPr spc="-5" dirty="0"/>
              <a:t>И</a:t>
            </a:r>
            <a:r>
              <a:rPr spc="-10" dirty="0"/>
              <a:t> </a:t>
            </a:r>
            <a:r>
              <a:rPr spc="-5" dirty="0"/>
              <a:t>в</a:t>
            </a:r>
            <a:r>
              <a:rPr spc="-10" dirty="0"/>
              <a:t> </a:t>
            </a:r>
            <a:r>
              <a:rPr spc="-15" dirty="0"/>
              <a:t>любую</a:t>
            </a:r>
            <a:r>
              <a:rPr spc="-10" dirty="0"/>
              <a:t> </a:t>
            </a:r>
            <a:r>
              <a:rPr spc="-30" dirty="0"/>
              <a:t>непогоду</a:t>
            </a:r>
          </a:p>
          <a:p>
            <a:pPr marL="12065" marR="5080" algn="ctr">
              <a:lnSpc>
                <a:spcPct val="100000"/>
              </a:lnSpc>
            </a:pPr>
            <a:r>
              <a:rPr spc="-5" dirty="0"/>
              <a:t>Очень </a:t>
            </a:r>
            <a:r>
              <a:rPr spc="-10" dirty="0"/>
              <a:t>быстро </a:t>
            </a:r>
            <a:r>
              <a:rPr spc="-5" dirty="0"/>
              <a:t>в </a:t>
            </a:r>
            <a:r>
              <a:rPr spc="-10" dirty="0"/>
              <a:t>час </a:t>
            </a:r>
            <a:r>
              <a:rPr spc="-5" dirty="0"/>
              <a:t>любой </a:t>
            </a:r>
            <a:r>
              <a:rPr spc="-890" dirty="0"/>
              <a:t> </a:t>
            </a:r>
            <a:r>
              <a:rPr spc="-5" dirty="0"/>
              <a:t>Провезу</a:t>
            </a:r>
            <a:r>
              <a:rPr spc="-15" dirty="0"/>
              <a:t> </a:t>
            </a:r>
            <a:r>
              <a:rPr spc="-5" dirty="0"/>
              <a:t>вас</a:t>
            </a:r>
            <a:r>
              <a:rPr spc="-10" dirty="0"/>
              <a:t> </a:t>
            </a:r>
            <a:r>
              <a:rPr spc="-40" dirty="0"/>
              <a:t>под</a:t>
            </a:r>
            <a:r>
              <a:rPr spc="-15" dirty="0"/>
              <a:t> </a:t>
            </a:r>
            <a:r>
              <a:rPr spc="-10" dirty="0"/>
              <a:t>землей.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3776" y="2332099"/>
            <a:ext cx="6034024" cy="4525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0730" marR="75438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Они </a:t>
            </a:r>
            <a:r>
              <a:rPr spc="-10" dirty="0"/>
              <a:t>бывают </a:t>
            </a:r>
            <a:r>
              <a:rPr spc="-5" dirty="0"/>
              <a:t>разные – </a:t>
            </a:r>
            <a:r>
              <a:rPr spc="-890" dirty="0"/>
              <a:t> </a:t>
            </a:r>
            <a:r>
              <a:rPr spc="-10" dirty="0"/>
              <a:t>Синие</a:t>
            </a:r>
            <a:r>
              <a:rPr spc="-15" dirty="0"/>
              <a:t> </a:t>
            </a:r>
            <a:r>
              <a:rPr spc="-5" dirty="0"/>
              <a:t>и красные.</a:t>
            </a:r>
          </a:p>
          <a:p>
            <a:pPr marL="11430" marR="5080" algn="ctr">
              <a:lnSpc>
                <a:spcPct val="100000"/>
              </a:lnSpc>
            </a:pPr>
            <a:r>
              <a:rPr spc="-10" dirty="0"/>
              <a:t>Они </a:t>
            </a:r>
            <a:r>
              <a:rPr spc="-5" dirty="0"/>
              <a:t>по </a:t>
            </a:r>
            <a:r>
              <a:rPr spc="-10" dirty="0"/>
              <a:t>рельсам </a:t>
            </a:r>
            <a:r>
              <a:rPr spc="-35" dirty="0"/>
              <a:t>вдоль </a:t>
            </a:r>
            <a:r>
              <a:rPr spc="-30" dirty="0"/>
              <a:t>бегут, </a:t>
            </a:r>
            <a:r>
              <a:rPr spc="-890" dirty="0"/>
              <a:t> </a:t>
            </a:r>
            <a:r>
              <a:rPr spc="-15" dirty="0"/>
              <a:t>Везде </a:t>
            </a:r>
            <a:r>
              <a:rPr spc="-5" dirty="0"/>
              <a:t>встречают</a:t>
            </a:r>
            <a:r>
              <a:rPr spc="-15" dirty="0"/>
              <a:t> </a:t>
            </a:r>
            <a:r>
              <a:rPr spc="-10" dirty="0"/>
              <a:t>их </a:t>
            </a:r>
            <a:r>
              <a:rPr spc="-5" dirty="0"/>
              <a:t>и</a:t>
            </a:r>
            <a:r>
              <a:rPr spc="-10" dirty="0"/>
              <a:t> </a:t>
            </a:r>
            <a:r>
              <a:rPr spc="-45" dirty="0"/>
              <a:t>ждут.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975" y="2421001"/>
            <a:ext cx="6553200" cy="4436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795" marR="508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Братцы в </a:t>
            </a:r>
            <a:r>
              <a:rPr spc="-10" dirty="0"/>
              <a:t>гости снарядились, </a:t>
            </a:r>
            <a:r>
              <a:rPr spc="-890" dirty="0"/>
              <a:t> </a:t>
            </a:r>
            <a:r>
              <a:rPr spc="-15" dirty="0"/>
              <a:t>Друг</a:t>
            </a:r>
            <a:r>
              <a:rPr spc="-5" dirty="0"/>
              <a:t> за</a:t>
            </a:r>
            <a:r>
              <a:rPr spc="-20" dirty="0"/>
              <a:t> </a:t>
            </a:r>
            <a:r>
              <a:rPr spc="-10" dirty="0"/>
              <a:t>друга</a:t>
            </a:r>
            <a:r>
              <a:rPr spc="-5" dirty="0"/>
              <a:t> </a:t>
            </a:r>
            <a:r>
              <a:rPr spc="-15" dirty="0"/>
              <a:t>уцепились.</a:t>
            </a:r>
          </a:p>
          <a:p>
            <a:pPr marL="260985" marR="257175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И</a:t>
            </a:r>
            <a:r>
              <a:rPr spc="-25" dirty="0"/>
              <a:t> </a:t>
            </a:r>
            <a:r>
              <a:rPr spc="-5" dirty="0"/>
              <a:t>помчались</a:t>
            </a:r>
            <a:r>
              <a:rPr spc="-25" dirty="0"/>
              <a:t> </a:t>
            </a:r>
            <a:r>
              <a:rPr spc="-5" dirty="0"/>
              <a:t>в</a:t>
            </a:r>
            <a:r>
              <a:rPr spc="-20" dirty="0"/>
              <a:t> </a:t>
            </a:r>
            <a:r>
              <a:rPr spc="-5" dirty="0"/>
              <a:t>путь</a:t>
            </a:r>
            <a:r>
              <a:rPr spc="-25" dirty="0"/>
              <a:t> </a:t>
            </a:r>
            <a:r>
              <a:rPr spc="-5" dirty="0"/>
              <a:t>далек, </a:t>
            </a:r>
            <a:r>
              <a:rPr spc="-885" dirty="0"/>
              <a:t> </a:t>
            </a:r>
            <a:r>
              <a:rPr spc="-10" dirty="0"/>
              <a:t>Лишь</a:t>
            </a:r>
            <a:r>
              <a:rPr spc="-5" dirty="0"/>
              <a:t> оставили дымок.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6375" y="2349498"/>
            <a:ext cx="6264275" cy="450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4817" y="0"/>
            <a:ext cx="521335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225" marR="5080" indent="-137160" algn="just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Летит</a:t>
            </a:r>
            <a:r>
              <a:rPr spc="-70" dirty="0"/>
              <a:t> </a:t>
            </a:r>
            <a:r>
              <a:rPr spc="-5" dirty="0"/>
              <a:t>птица-небылица, </a:t>
            </a:r>
            <a:r>
              <a:rPr spc="-890" dirty="0"/>
              <a:t> </a:t>
            </a:r>
            <a:r>
              <a:rPr spc="-5" dirty="0"/>
              <a:t>А внутри </a:t>
            </a:r>
            <a:r>
              <a:rPr spc="-25" dirty="0"/>
              <a:t>народ </a:t>
            </a:r>
            <a:r>
              <a:rPr spc="-35" dirty="0"/>
              <a:t>сидит, </a:t>
            </a:r>
            <a:r>
              <a:rPr spc="-30" dirty="0"/>
              <a:t> </a:t>
            </a:r>
            <a:r>
              <a:rPr spc="-25" dirty="0"/>
              <a:t>Меж</a:t>
            </a:r>
            <a:r>
              <a:rPr spc="-15" dirty="0"/>
              <a:t> </a:t>
            </a:r>
            <a:r>
              <a:rPr spc="-10" dirty="0"/>
              <a:t>собою</a:t>
            </a:r>
            <a:r>
              <a:rPr spc="-15" dirty="0"/>
              <a:t> </a:t>
            </a:r>
            <a:r>
              <a:rPr spc="-25" dirty="0"/>
              <a:t>говорит.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87" y="1773301"/>
            <a:ext cx="7885049" cy="5084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7805" y="0"/>
            <a:ext cx="617093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Без </a:t>
            </a:r>
            <a:r>
              <a:rPr spc="-10" dirty="0"/>
              <a:t>разгона</a:t>
            </a:r>
            <a:r>
              <a:rPr spc="10" dirty="0"/>
              <a:t> </a:t>
            </a:r>
            <a:r>
              <a:rPr spc="-5" dirty="0"/>
              <a:t>ввысь</a:t>
            </a:r>
            <a:r>
              <a:rPr dirty="0"/>
              <a:t> </a:t>
            </a:r>
            <a:r>
              <a:rPr spc="-30" dirty="0"/>
              <a:t>взлетает, </a:t>
            </a:r>
            <a:r>
              <a:rPr spc="-890" dirty="0"/>
              <a:t> </a:t>
            </a:r>
            <a:r>
              <a:rPr spc="-20" dirty="0"/>
              <a:t>Стрекозу</a:t>
            </a:r>
            <a:r>
              <a:rPr spc="10" dirty="0"/>
              <a:t> </a:t>
            </a:r>
            <a:r>
              <a:rPr spc="-20" dirty="0"/>
              <a:t>напоминает.</a:t>
            </a:r>
          </a:p>
          <a:p>
            <a:pPr marL="707390" marR="703580" algn="ctr">
              <a:lnSpc>
                <a:spcPct val="100000"/>
              </a:lnSpc>
            </a:pPr>
            <a:r>
              <a:rPr spc="-10" dirty="0"/>
              <a:t>Отправляется</a:t>
            </a:r>
            <a:r>
              <a:rPr spc="-45" dirty="0"/>
              <a:t> </a:t>
            </a:r>
            <a:r>
              <a:rPr spc="-5" dirty="0"/>
              <a:t>в</a:t>
            </a:r>
            <a:r>
              <a:rPr spc="-40" dirty="0"/>
              <a:t> </a:t>
            </a:r>
            <a:r>
              <a:rPr spc="-20" dirty="0"/>
              <a:t>полёт </a:t>
            </a:r>
            <a:r>
              <a:rPr spc="-890" dirty="0"/>
              <a:t> </a:t>
            </a:r>
            <a:r>
              <a:rPr spc="-5" dirty="0"/>
              <a:t>Наш</a:t>
            </a:r>
            <a:r>
              <a:rPr spc="-10" dirty="0"/>
              <a:t> российский</a:t>
            </a:r>
            <a:r>
              <a:rPr spc="10" dirty="0"/>
              <a:t> </a:t>
            </a:r>
            <a:r>
              <a:rPr spc="-5" dirty="0"/>
              <a:t>…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2332101"/>
            <a:ext cx="7723124" cy="4525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3229" y="0"/>
            <a:ext cx="785431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Ни </a:t>
            </a:r>
            <a:r>
              <a:rPr spc="-10" dirty="0"/>
              <a:t>пера,</a:t>
            </a:r>
            <a:r>
              <a:rPr spc="5" dirty="0"/>
              <a:t> </a:t>
            </a:r>
            <a:r>
              <a:rPr spc="-5" dirty="0"/>
              <a:t>ни крыла, а </a:t>
            </a:r>
            <a:r>
              <a:rPr spc="-10" dirty="0"/>
              <a:t>быстрее</a:t>
            </a:r>
            <a:r>
              <a:rPr spc="10" dirty="0"/>
              <a:t> </a:t>
            </a:r>
            <a:r>
              <a:rPr spc="-15" dirty="0"/>
              <a:t>орла, </a:t>
            </a:r>
            <a:r>
              <a:rPr spc="-890" dirty="0"/>
              <a:t> </a:t>
            </a:r>
            <a:r>
              <a:rPr spc="-85" dirty="0"/>
              <a:t>Только</a:t>
            </a:r>
            <a:r>
              <a:rPr spc="-20" dirty="0"/>
              <a:t> </a:t>
            </a:r>
            <a:r>
              <a:rPr spc="-10" dirty="0"/>
              <a:t>выпустит</a:t>
            </a:r>
            <a:r>
              <a:rPr spc="5" dirty="0"/>
              <a:t> </a:t>
            </a:r>
            <a:r>
              <a:rPr spc="-10" dirty="0"/>
              <a:t>хвост</a:t>
            </a:r>
            <a:r>
              <a:rPr spc="15" dirty="0"/>
              <a:t> </a:t>
            </a:r>
            <a:r>
              <a:rPr spc="-5" dirty="0"/>
              <a:t>–</a:t>
            </a:r>
          </a:p>
          <a:p>
            <a:pPr marL="2540" algn="ctr">
              <a:lnSpc>
                <a:spcPct val="100000"/>
              </a:lnSpc>
            </a:pPr>
            <a:r>
              <a:rPr spc="-10" dirty="0"/>
              <a:t>Понесется</a:t>
            </a:r>
            <a:r>
              <a:rPr spc="-25" dirty="0"/>
              <a:t> </a:t>
            </a:r>
            <a:r>
              <a:rPr spc="-15" dirty="0"/>
              <a:t>до </a:t>
            </a:r>
            <a:r>
              <a:rPr spc="-10" dirty="0"/>
              <a:t>звезд.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0401" y="1916175"/>
            <a:ext cx="3743325" cy="4941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2030" y="54610"/>
            <a:ext cx="753935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242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Какие </a:t>
            </a:r>
            <a:r>
              <a:rPr spc="-5" dirty="0"/>
              <a:t>красавцы</a:t>
            </a:r>
            <a:r>
              <a:rPr spc="5" dirty="0"/>
              <a:t> </a:t>
            </a:r>
            <a:r>
              <a:rPr spc="-35" dirty="0"/>
              <a:t>всегда</a:t>
            </a:r>
            <a:r>
              <a:rPr spc="-10" dirty="0"/>
              <a:t> </a:t>
            </a:r>
            <a:r>
              <a:rPr spc="-5" dirty="0"/>
              <a:t>и</a:t>
            </a:r>
            <a:r>
              <a:rPr spc="-20" dirty="0"/>
              <a:t> </a:t>
            </a:r>
            <a:r>
              <a:rPr spc="-15" dirty="0"/>
              <a:t>везде </a:t>
            </a:r>
            <a:r>
              <a:rPr spc="-10" dirty="0"/>
              <a:t> </a:t>
            </a:r>
            <a:r>
              <a:rPr spc="-5" dirty="0"/>
              <a:t>На</a:t>
            </a:r>
            <a:r>
              <a:rPr spc="-10" dirty="0"/>
              <a:t> суше</a:t>
            </a:r>
            <a:r>
              <a:rPr dirty="0"/>
              <a:t> </a:t>
            </a:r>
            <a:r>
              <a:rPr spc="-25" dirty="0"/>
              <a:t>родятся</a:t>
            </a:r>
            <a:r>
              <a:rPr spc="-20" dirty="0"/>
              <a:t> </a:t>
            </a:r>
            <a:r>
              <a:rPr spc="-5" dirty="0"/>
              <a:t>–</a:t>
            </a:r>
            <a:r>
              <a:rPr spc="5" dirty="0"/>
              <a:t> </a:t>
            </a:r>
            <a:r>
              <a:rPr spc="-10" dirty="0"/>
              <a:t>живут</a:t>
            </a:r>
            <a:r>
              <a:rPr dirty="0"/>
              <a:t> </a:t>
            </a:r>
            <a:r>
              <a:rPr spc="-5" dirty="0"/>
              <a:t>на</a:t>
            </a:r>
            <a:r>
              <a:rPr spc="-10" dirty="0"/>
              <a:t> </a:t>
            </a:r>
            <a:r>
              <a:rPr spc="-30" dirty="0"/>
              <a:t>воде?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5287" y="1341500"/>
            <a:ext cx="8353425" cy="55164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9650" y="0"/>
            <a:ext cx="752411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pc="-40" dirty="0"/>
              <a:t>Еду</a:t>
            </a:r>
            <a:r>
              <a:rPr spc="-10" dirty="0"/>
              <a:t> </a:t>
            </a:r>
            <a:r>
              <a:rPr dirty="0"/>
              <a:t>не</a:t>
            </a:r>
            <a:r>
              <a:rPr spc="-15" dirty="0"/>
              <a:t> путем,</a:t>
            </a:r>
            <a:r>
              <a:rPr spc="-10" dirty="0"/>
              <a:t> погоняю</a:t>
            </a:r>
            <a:r>
              <a:rPr spc="5" dirty="0"/>
              <a:t> </a:t>
            </a:r>
            <a:r>
              <a:rPr spc="-5" dirty="0"/>
              <a:t>не</a:t>
            </a:r>
            <a:r>
              <a:rPr dirty="0"/>
              <a:t> </a:t>
            </a:r>
            <a:r>
              <a:rPr spc="-10" dirty="0"/>
              <a:t>кнутом, </a:t>
            </a:r>
            <a:r>
              <a:rPr spc="-890" dirty="0"/>
              <a:t> </a:t>
            </a:r>
            <a:r>
              <a:rPr spc="-5" dirty="0"/>
              <a:t>А</a:t>
            </a:r>
            <a:r>
              <a:rPr spc="-10" dirty="0"/>
              <a:t> </a:t>
            </a:r>
            <a:r>
              <a:rPr spc="-25" dirty="0"/>
              <a:t>оглянусь</a:t>
            </a:r>
            <a:r>
              <a:rPr spc="-5" dirty="0"/>
              <a:t> </a:t>
            </a:r>
            <a:r>
              <a:rPr spc="-10" dirty="0"/>
              <a:t>назад:</a:t>
            </a:r>
          </a:p>
          <a:p>
            <a:pPr algn="ctr">
              <a:lnSpc>
                <a:spcPct val="100000"/>
              </a:lnSpc>
            </a:pPr>
            <a:r>
              <a:rPr spc="-30" dirty="0"/>
              <a:t>следу</a:t>
            </a:r>
            <a:r>
              <a:rPr spc="-35" dirty="0"/>
              <a:t> </a:t>
            </a:r>
            <a:r>
              <a:rPr spc="-30" dirty="0"/>
              <a:t>нету.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212" y="1844673"/>
            <a:ext cx="7775575" cy="501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78304" y="0"/>
            <a:ext cx="5786755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7180" marR="29464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Распрекрасный дворец </a:t>
            </a:r>
            <a:r>
              <a:rPr spc="-890" dirty="0"/>
              <a:t> </a:t>
            </a:r>
            <a:r>
              <a:rPr spc="-5" dirty="0"/>
              <a:t>по</a:t>
            </a:r>
            <a:r>
              <a:rPr spc="-10" dirty="0"/>
              <a:t> морю </a:t>
            </a:r>
            <a:r>
              <a:rPr spc="-30" dirty="0"/>
              <a:t>плывет,</a:t>
            </a:r>
          </a:p>
          <a:p>
            <a:pPr algn="ctr">
              <a:lnSpc>
                <a:spcPct val="100000"/>
              </a:lnSpc>
            </a:pPr>
            <a:r>
              <a:rPr spc="-15" dirty="0"/>
              <a:t>Белеет</a:t>
            </a:r>
            <a:r>
              <a:rPr spc="-20" dirty="0"/>
              <a:t> </a:t>
            </a:r>
            <a:r>
              <a:rPr spc="-5" dirty="0"/>
              <a:t>на</a:t>
            </a:r>
            <a:r>
              <a:rPr spc="-15" dirty="0"/>
              <a:t> </a:t>
            </a:r>
            <a:r>
              <a:rPr spc="-20" dirty="0"/>
              <a:t>волнах </a:t>
            </a:r>
            <a:r>
              <a:rPr spc="-5" dirty="0"/>
              <a:t>гигант</a:t>
            </a:r>
            <a:r>
              <a:rPr spc="-10" dirty="0"/>
              <a:t> </a:t>
            </a:r>
            <a:r>
              <a:rPr spc="-5" dirty="0"/>
              <a:t>…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187" y="1844673"/>
            <a:ext cx="7992999" cy="501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5203" y="6858"/>
            <a:ext cx="707135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ct val="100000"/>
              </a:lnSpc>
            </a:pPr>
            <a:r>
              <a:rPr sz="5400" spc="-45" dirty="0" smtClean="0">
                <a:solidFill>
                  <a:srgbClr val="FF0000"/>
                </a:solidFill>
              </a:rPr>
              <a:t>«</a:t>
            </a:r>
            <a:r>
              <a:rPr sz="5400" spc="-45" dirty="0">
                <a:solidFill>
                  <a:srgbClr val="FF0000"/>
                </a:solidFill>
              </a:rPr>
              <a:t>ТРАНСПОРТ»</a:t>
            </a:r>
            <a:endParaRPr sz="54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28773"/>
            <a:ext cx="91440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5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3386" y="0"/>
            <a:ext cx="7178040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море,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реках</a:t>
            </a:r>
            <a:r>
              <a:rPr sz="4000" b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озерах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Я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плаваю,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проворный</a:t>
            </a:r>
            <a:r>
              <a:rPr sz="4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скорый.</a:t>
            </a:r>
            <a:endParaRPr sz="4000">
              <a:latin typeface="Calibri"/>
              <a:cs typeface="Calibri"/>
            </a:endParaRPr>
          </a:p>
          <a:p>
            <a:pPr marL="640080" marR="633095" indent="-635" algn="ctr">
              <a:lnSpc>
                <a:spcPct val="100000"/>
              </a:lnSpc>
              <a:spcBef>
                <a:spcPts val="5"/>
              </a:spcBef>
            </a:pPr>
            <a:r>
              <a:rPr sz="4000" b="1" spc="-20" dirty="0">
                <a:solidFill>
                  <a:srgbClr val="001F5F"/>
                </a:solidFill>
                <a:latin typeface="Calibri"/>
                <a:cs typeface="Calibri"/>
              </a:rPr>
              <a:t>Среди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военных </a:t>
            </a:r>
            <a:r>
              <a:rPr sz="4000" b="1" spc="-20" dirty="0">
                <a:solidFill>
                  <a:srgbClr val="001F5F"/>
                </a:solidFill>
                <a:latin typeface="Calibri"/>
                <a:cs typeface="Calibri"/>
              </a:rPr>
              <a:t>кораблей 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Известен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легкостью</a:t>
            </a:r>
            <a:r>
              <a:rPr sz="4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своей.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987" y="2349499"/>
            <a:ext cx="7129399" cy="4508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6320" y="145745"/>
            <a:ext cx="55302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rgbClr val="C00000"/>
                </a:solidFill>
              </a:rPr>
              <a:t>НАЗВАНИЯ</a:t>
            </a:r>
            <a:r>
              <a:rPr spc="-50" dirty="0">
                <a:solidFill>
                  <a:srgbClr val="C00000"/>
                </a:solidFill>
              </a:rPr>
              <a:t> ТРАНСПОРТА: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000" y="1612539"/>
            <a:ext cx="8382000" cy="5093061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/>
          <a:p>
            <a:pPr marL="305435">
              <a:lnSpc>
                <a:spcPct val="100000"/>
              </a:lnSpc>
              <a:spcBef>
                <a:spcPts val="95"/>
              </a:spcBef>
            </a:pPr>
            <a:r>
              <a:rPr b="1" i="1" spc="-5" dirty="0">
                <a:solidFill>
                  <a:srgbClr val="001F5F"/>
                </a:solidFill>
                <a:latin typeface="Calibri"/>
                <a:cs typeface="Calibri"/>
              </a:rPr>
              <a:t>1.</a:t>
            </a:r>
            <a:r>
              <a:rPr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i="1" spc="-5" dirty="0">
                <a:solidFill>
                  <a:srgbClr val="001F5F"/>
                </a:solidFill>
                <a:latin typeface="Calibri"/>
                <a:cs typeface="Calibri"/>
              </a:rPr>
              <a:t>Машина. </a:t>
            </a:r>
            <a:r>
              <a:rPr b="1" i="1" dirty="0">
                <a:solidFill>
                  <a:srgbClr val="001F5F"/>
                </a:solidFill>
                <a:latin typeface="Calibri"/>
                <a:cs typeface="Calibri"/>
              </a:rPr>
              <a:t>2.</a:t>
            </a:r>
            <a:r>
              <a:rPr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i="1" spc="-15" dirty="0">
                <a:solidFill>
                  <a:srgbClr val="001F5F"/>
                </a:solidFill>
                <a:latin typeface="Calibri"/>
                <a:cs typeface="Calibri"/>
              </a:rPr>
              <a:t>Автобус.</a:t>
            </a:r>
            <a:r>
              <a:rPr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i="1" spc="-5" dirty="0">
                <a:solidFill>
                  <a:srgbClr val="001F5F"/>
                </a:solidFill>
                <a:latin typeface="Calibri"/>
                <a:cs typeface="Calibri"/>
              </a:rPr>
              <a:t>3.</a:t>
            </a:r>
            <a:r>
              <a:rPr b="1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i="1" spc="-30" dirty="0" err="1" smtClean="0">
                <a:solidFill>
                  <a:srgbClr val="001F5F"/>
                </a:solidFill>
                <a:latin typeface="Calibri"/>
                <a:cs typeface="Calibri"/>
              </a:rPr>
              <a:t>Грузовик</a:t>
            </a:r>
            <a:r>
              <a:rPr b="1" i="1" spc="-30" dirty="0" smtClean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lang="ru-RU" dirty="0">
                <a:latin typeface="Calibri"/>
                <a:cs typeface="Calibri"/>
              </a:rPr>
              <a:t> </a:t>
            </a:r>
            <a:r>
              <a:rPr b="1" i="1" spc="-5" dirty="0" smtClean="0">
                <a:solidFill>
                  <a:srgbClr val="001F5F"/>
                </a:solidFill>
                <a:latin typeface="Calibri"/>
                <a:cs typeface="Calibri"/>
              </a:rPr>
              <a:t>4</a:t>
            </a:r>
            <a:r>
              <a:rPr b="1" i="1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i="1" spc="-60" dirty="0">
                <a:solidFill>
                  <a:srgbClr val="001F5F"/>
                </a:solidFill>
                <a:latin typeface="Calibri"/>
                <a:cs typeface="Calibri"/>
              </a:rPr>
              <a:t>Такси.</a:t>
            </a:r>
            <a:r>
              <a:rPr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endParaRPr lang="ru-RU" b="1" i="1" spc="-5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305435">
              <a:lnSpc>
                <a:spcPct val="100000"/>
              </a:lnSpc>
              <a:spcBef>
                <a:spcPts val="95"/>
              </a:spcBef>
            </a:pPr>
            <a:endParaRPr lang="ru-RU" b="1" i="1" spc="-5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305435">
              <a:lnSpc>
                <a:spcPct val="100000"/>
              </a:lnSpc>
              <a:spcBef>
                <a:spcPts val="95"/>
              </a:spcBef>
            </a:pPr>
            <a:r>
              <a:rPr b="1" i="1" spc="-5" dirty="0" smtClean="0">
                <a:solidFill>
                  <a:srgbClr val="001F5F"/>
                </a:solidFill>
                <a:latin typeface="Calibri"/>
                <a:cs typeface="Calibri"/>
              </a:rPr>
              <a:t>5</a:t>
            </a:r>
            <a:r>
              <a:rPr b="1" i="1" spc="-5" dirty="0">
                <a:solidFill>
                  <a:srgbClr val="001F5F"/>
                </a:solidFill>
                <a:latin typeface="Calibri"/>
                <a:cs typeface="Calibri"/>
              </a:rPr>
              <a:t>. </a:t>
            </a:r>
            <a:r>
              <a:rPr b="1" i="1" spc="-10" dirty="0">
                <a:solidFill>
                  <a:srgbClr val="001F5F"/>
                </a:solidFill>
                <a:latin typeface="Calibri"/>
                <a:cs typeface="Calibri"/>
              </a:rPr>
              <a:t>Велосипед.</a:t>
            </a:r>
            <a:r>
              <a:rPr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i="1" spc="-5" dirty="0">
                <a:solidFill>
                  <a:srgbClr val="001F5F"/>
                </a:solidFill>
                <a:latin typeface="Calibri"/>
                <a:cs typeface="Calibri"/>
              </a:rPr>
              <a:t>6.</a:t>
            </a:r>
            <a:r>
              <a:rPr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i="1" spc="-5" dirty="0" smtClean="0">
                <a:solidFill>
                  <a:srgbClr val="001F5F"/>
                </a:solidFill>
                <a:latin typeface="Calibri"/>
                <a:cs typeface="Calibri"/>
              </a:rPr>
              <a:t>Мотоцикл.7</a:t>
            </a:r>
            <a:r>
              <a:rPr b="1" i="1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i="1" spc="-25" dirty="0">
                <a:solidFill>
                  <a:srgbClr val="001F5F"/>
                </a:solidFill>
                <a:latin typeface="Calibri"/>
                <a:cs typeface="Calibri"/>
              </a:rPr>
              <a:t>Трамвай.</a:t>
            </a:r>
            <a:r>
              <a:rPr b="1" i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i="1" spc="-5" dirty="0">
                <a:solidFill>
                  <a:srgbClr val="001F5F"/>
                </a:solidFill>
                <a:latin typeface="Calibri"/>
                <a:cs typeface="Calibri"/>
              </a:rPr>
              <a:t>8.</a:t>
            </a:r>
            <a:r>
              <a:rPr b="1" i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i="1" spc="-25" dirty="0">
                <a:solidFill>
                  <a:srgbClr val="001F5F"/>
                </a:solidFill>
                <a:latin typeface="Calibri"/>
                <a:cs typeface="Calibri"/>
              </a:rPr>
              <a:t>Троллейбус.</a:t>
            </a:r>
            <a:r>
              <a:rPr b="1" i="1" spc="-3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endParaRPr lang="ru-RU" b="1" i="1" spc="-35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305435">
              <a:lnSpc>
                <a:spcPct val="100000"/>
              </a:lnSpc>
              <a:spcBef>
                <a:spcPts val="95"/>
              </a:spcBef>
            </a:pPr>
            <a:endParaRPr lang="ru-RU" b="1" i="1" spc="-35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305435">
              <a:lnSpc>
                <a:spcPct val="100000"/>
              </a:lnSpc>
              <a:spcBef>
                <a:spcPts val="95"/>
              </a:spcBef>
            </a:pPr>
            <a:r>
              <a:rPr b="1" i="1" spc="-5" dirty="0" smtClean="0">
                <a:solidFill>
                  <a:srgbClr val="001F5F"/>
                </a:solidFill>
                <a:latin typeface="Calibri"/>
                <a:cs typeface="Calibri"/>
              </a:rPr>
              <a:t>9</a:t>
            </a:r>
            <a:r>
              <a:rPr lang="ru-RU" b="1" i="1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Метро.</a:t>
            </a:r>
            <a:r>
              <a:rPr b="1" i="1" spc="-5" dirty="0" smtClean="0">
                <a:solidFill>
                  <a:srgbClr val="001F5F"/>
                </a:solidFill>
                <a:latin typeface="Calibri"/>
                <a:cs typeface="Calibri"/>
              </a:rPr>
              <a:t>10.Пассажирский </a:t>
            </a:r>
            <a:r>
              <a:rPr b="1" i="1" spc="-5" dirty="0">
                <a:solidFill>
                  <a:srgbClr val="001F5F"/>
                </a:solidFill>
                <a:latin typeface="Calibri"/>
                <a:cs typeface="Calibri"/>
              </a:rPr>
              <a:t>поезд. 11. </a:t>
            </a:r>
            <a:r>
              <a:rPr b="1" i="1" spc="-45" dirty="0">
                <a:solidFill>
                  <a:srgbClr val="001F5F"/>
                </a:solidFill>
                <a:latin typeface="Calibri"/>
                <a:cs typeface="Calibri"/>
              </a:rPr>
              <a:t>Товарный </a:t>
            </a:r>
            <a:r>
              <a:rPr b="1" i="1" spc="-8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i="1" spc="-5" dirty="0">
                <a:solidFill>
                  <a:srgbClr val="001F5F"/>
                </a:solidFill>
                <a:latin typeface="Calibri"/>
                <a:cs typeface="Calibri"/>
              </a:rPr>
              <a:t>поезд.</a:t>
            </a:r>
            <a:r>
              <a:rPr b="1" i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endParaRPr lang="ru-RU" b="1" i="1" spc="-10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305435">
              <a:lnSpc>
                <a:spcPct val="100000"/>
              </a:lnSpc>
              <a:spcBef>
                <a:spcPts val="95"/>
              </a:spcBef>
            </a:pPr>
            <a:endParaRPr lang="ru-RU" b="1" i="1" spc="-10" dirty="0" smtClean="0">
              <a:solidFill>
                <a:srgbClr val="001F5F"/>
              </a:solidFill>
              <a:latin typeface="Calibri"/>
              <a:cs typeface="Calibri"/>
            </a:endParaRPr>
          </a:p>
          <a:p>
            <a:pPr marL="178435" lvl="0"/>
            <a:r>
              <a:rPr b="1" i="1" spc="-5" dirty="0" smtClean="0">
                <a:solidFill>
                  <a:srgbClr val="001F5F"/>
                </a:solidFill>
                <a:latin typeface="Calibri"/>
                <a:cs typeface="Calibri"/>
              </a:rPr>
              <a:t>12</a:t>
            </a:r>
            <a:r>
              <a:rPr b="1" i="1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b="1" i="1" spc="-3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i="1" spc="-5" dirty="0">
                <a:solidFill>
                  <a:srgbClr val="001F5F"/>
                </a:solidFill>
                <a:latin typeface="Calibri"/>
                <a:cs typeface="Calibri"/>
              </a:rPr>
              <a:t>Самолет.13.</a:t>
            </a:r>
            <a:r>
              <a:rPr b="1" i="1" spc="-5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i="1" spc="-5" dirty="0" err="1" smtClean="0">
                <a:solidFill>
                  <a:srgbClr val="001F5F"/>
                </a:solidFill>
                <a:latin typeface="Calibri"/>
                <a:cs typeface="Calibri"/>
              </a:rPr>
              <a:t>Вертолет</a:t>
            </a:r>
            <a:r>
              <a:rPr lang="ru-RU" b="1" i="1" spc="-5" dirty="0" smtClean="0">
                <a:solidFill>
                  <a:srgbClr val="001F5F"/>
                </a:solidFill>
                <a:latin typeface="Calibri"/>
                <a:cs typeface="Calibri"/>
              </a:rPr>
              <a:t>. </a:t>
            </a:r>
            <a:r>
              <a:rPr b="1" i="1" spc="-5" dirty="0" smtClean="0">
                <a:solidFill>
                  <a:srgbClr val="001F5F"/>
                </a:solidFill>
                <a:latin typeface="Calibri"/>
                <a:cs typeface="Calibri"/>
              </a:rPr>
              <a:t>14</a:t>
            </a:r>
            <a:r>
              <a:rPr b="1" i="1" spc="-5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b="1" i="1" spc="-20" dirty="0">
                <a:solidFill>
                  <a:srgbClr val="001F5F"/>
                </a:solidFill>
                <a:latin typeface="Calibri"/>
                <a:cs typeface="Calibri"/>
              </a:rPr>
              <a:t> Ракета.</a:t>
            </a:r>
            <a:r>
              <a:rPr b="1" i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i="1" spc="-5" dirty="0">
                <a:solidFill>
                  <a:srgbClr val="001F5F"/>
                </a:solidFill>
                <a:latin typeface="Calibri"/>
                <a:cs typeface="Calibri"/>
              </a:rPr>
              <a:t>15.</a:t>
            </a:r>
            <a:r>
              <a:rPr b="1" i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i="1" spc="-20" dirty="0">
                <a:solidFill>
                  <a:srgbClr val="001F5F"/>
                </a:solidFill>
                <a:latin typeface="Calibri"/>
                <a:cs typeface="Calibri"/>
              </a:rPr>
              <a:t>Корабль</a:t>
            </a:r>
            <a:r>
              <a:rPr b="1" i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b="1" i="1" spc="-10" dirty="0">
                <a:solidFill>
                  <a:srgbClr val="001F5F"/>
                </a:solidFill>
                <a:latin typeface="Calibri"/>
                <a:cs typeface="Calibri"/>
              </a:rPr>
              <a:t>(</a:t>
            </a:r>
            <a:r>
              <a:rPr b="1" i="1" spc="-10" dirty="0" err="1" smtClean="0">
                <a:solidFill>
                  <a:srgbClr val="001F5F"/>
                </a:solidFill>
                <a:latin typeface="Calibri"/>
                <a:cs typeface="Calibri"/>
              </a:rPr>
              <a:t>парусник</a:t>
            </a:r>
            <a:r>
              <a:rPr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)</a:t>
            </a:r>
            <a:r>
              <a:rPr lang="ru-RU" b="1" i="1" spc="-10" dirty="0" smtClean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 </a:t>
            </a:r>
            <a:endParaRPr lang="ru-RU" b="1" i="1" spc="-5" dirty="0" smtClean="0">
              <a:solidFill>
                <a:srgbClr val="001F5F"/>
              </a:solidFill>
              <a:cs typeface="Calibri"/>
            </a:endParaRPr>
          </a:p>
          <a:p>
            <a:pPr marL="178435" lvl="0"/>
            <a:r>
              <a:rPr lang="ru-RU" b="1" i="1" spc="-5" dirty="0" smtClean="0">
                <a:solidFill>
                  <a:srgbClr val="001F5F"/>
                </a:solidFill>
                <a:cs typeface="Calibri"/>
              </a:rPr>
              <a:t>16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. </a:t>
            </a:r>
            <a:r>
              <a:rPr lang="ru-RU" b="1" i="1" spc="-20" dirty="0">
                <a:solidFill>
                  <a:srgbClr val="001F5F"/>
                </a:solidFill>
                <a:cs typeface="Calibri"/>
              </a:rPr>
              <a:t>Лодка.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17.</a:t>
            </a:r>
            <a:r>
              <a:rPr lang="ru-RU" b="1" i="1" spc="-55" dirty="0">
                <a:solidFill>
                  <a:srgbClr val="001F5F"/>
                </a:solidFill>
                <a:cs typeface="Calibri"/>
              </a:rPr>
              <a:t>Теплоход.</a:t>
            </a:r>
            <a:r>
              <a:rPr lang="ru-RU" b="1" i="1" spc="-1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b="1" i="1" spc="-5" dirty="0">
                <a:solidFill>
                  <a:srgbClr val="001F5F"/>
                </a:solidFill>
                <a:cs typeface="Calibri"/>
              </a:rPr>
              <a:t>18.</a:t>
            </a:r>
            <a:r>
              <a:rPr lang="ru-RU" b="1" i="1" spc="-20" dirty="0">
                <a:solidFill>
                  <a:srgbClr val="001F5F"/>
                </a:solidFill>
                <a:cs typeface="Calibri"/>
              </a:rPr>
              <a:t> </a:t>
            </a:r>
            <a:r>
              <a:rPr lang="ru-RU" b="1" i="1" spc="-15" dirty="0">
                <a:solidFill>
                  <a:srgbClr val="001F5F"/>
                </a:solidFill>
                <a:cs typeface="Calibri"/>
              </a:rPr>
              <a:t>Катер</a:t>
            </a:r>
            <a:r>
              <a:rPr lang="ru-RU" sz="4000" b="1" i="1" spc="-15" dirty="0">
                <a:solidFill>
                  <a:srgbClr val="001F5F"/>
                </a:solidFill>
                <a:cs typeface="Calibri"/>
              </a:rPr>
              <a:t>.</a:t>
            </a:r>
          </a:p>
          <a:p>
            <a:pPr marL="178435">
              <a:lnSpc>
                <a:spcPct val="100000"/>
              </a:lnSpc>
            </a:pPr>
            <a:endParaRPr lang="ru-RU" sz="4000" b="1" i="1" spc="-15" dirty="0">
              <a:solidFill>
                <a:srgbClr val="001F5F"/>
              </a:solidFill>
              <a:latin typeface="Calibri"/>
              <a:cs typeface="Calibri"/>
            </a:endParaRPr>
          </a:p>
          <a:p>
            <a:pPr marL="400050" algn="ctr">
              <a:lnSpc>
                <a:spcPct val="100000"/>
              </a:lnSpc>
            </a:pPr>
            <a:endParaRPr lang="ru-RU" sz="4000" b="1" i="1" spc="-15" dirty="0" smtClean="0">
              <a:solidFill>
                <a:srgbClr val="FF0000"/>
              </a:solidFill>
              <a:latin typeface="Calibri"/>
              <a:cs typeface="Calibri"/>
            </a:endParaRPr>
          </a:p>
          <a:p>
            <a:pPr marL="400050" algn="ctr">
              <a:lnSpc>
                <a:spcPct val="100000"/>
              </a:lnSpc>
            </a:pPr>
            <a:endParaRPr lang="ru-RU" sz="4000" b="1" i="1" spc="-15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400050" algn="ctr">
              <a:lnSpc>
                <a:spcPct val="100000"/>
              </a:lnSpc>
            </a:pPr>
            <a:r>
              <a:rPr lang="ru-RU" sz="4000" b="1" i="1" spc="-15" dirty="0" smtClean="0">
                <a:solidFill>
                  <a:srgbClr val="FF0000"/>
                </a:solidFill>
                <a:latin typeface="Calibri"/>
                <a:cs typeface="Calibri"/>
              </a:rPr>
              <a:t>Спасибо за внимание!</a:t>
            </a:r>
            <a:endParaRPr sz="4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5746" y="0"/>
            <a:ext cx="7512050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Четыре</a:t>
            </a:r>
            <a:r>
              <a:rPr spc="-15" dirty="0"/>
              <a:t> </a:t>
            </a:r>
            <a:r>
              <a:rPr spc="-25" dirty="0"/>
              <a:t>колеса,</a:t>
            </a:r>
            <a:r>
              <a:rPr spc="5" dirty="0"/>
              <a:t> </a:t>
            </a:r>
            <a:r>
              <a:rPr spc="-5" dirty="0"/>
              <a:t>резиновые</a:t>
            </a:r>
            <a:r>
              <a:rPr spc="10" dirty="0"/>
              <a:t> </a:t>
            </a:r>
            <a:r>
              <a:rPr spc="-10" dirty="0"/>
              <a:t>шины, </a:t>
            </a:r>
            <a:r>
              <a:rPr spc="-890" dirty="0"/>
              <a:t> </a:t>
            </a:r>
            <a:r>
              <a:rPr spc="-15" dirty="0"/>
              <a:t>Мотор</a:t>
            </a:r>
            <a:r>
              <a:rPr spc="-5" dirty="0"/>
              <a:t> и</a:t>
            </a:r>
            <a:r>
              <a:rPr dirty="0"/>
              <a:t> </a:t>
            </a:r>
            <a:r>
              <a:rPr spc="-5" dirty="0"/>
              <a:t>тормоза.</a:t>
            </a:r>
          </a:p>
          <a:p>
            <a:pPr marL="635" algn="ctr">
              <a:lnSpc>
                <a:spcPct val="100000"/>
              </a:lnSpc>
            </a:pPr>
            <a:r>
              <a:rPr spc="-5" dirty="0"/>
              <a:t>И</a:t>
            </a:r>
            <a:r>
              <a:rPr spc="-20" dirty="0"/>
              <a:t> </a:t>
            </a:r>
            <a:r>
              <a:rPr spc="-15" dirty="0"/>
              <a:t>что</a:t>
            </a:r>
            <a:r>
              <a:rPr spc="-20" dirty="0"/>
              <a:t> </a:t>
            </a:r>
            <a:r>
              <a:rPr spc="-15" dirty="0"/>
              <a:t>это? </a:t>
            </a:r>
            <a:r>
              <a:rPr spc="-5" dirty="0"/>
              <a:t>…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50" y="1844673"/>
            <a:ext cx="7704074" cy="5013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49705" y="0"/>
            <a:ext cx="6243955" cy="2464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Что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за</a:t>
            </a:r>
            <a:r>
              <a:rPr sz="4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0" dirty="0">
                <a:solidFill>
                  <a:srgbClr val="001F5F"/>
                </a:solidFill>
                <a:latin typeface="Calibri"/>
                <a:cs typeface="Calibri"/>
              </a:rPr>
              <a:t>чудо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 –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длинный</a:t>
            </a:r>
            <a:r>
              <a:rPr sz="4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дом!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Пассажиров</a:t>
            </a:r>
            <a:r>
              <a:rPr sz="4000" b="1" spc="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много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в</a:t>
            </a:r>
            <a:r>
              <a:rPr sz="4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нем.</a:t>
            </a:r>
            <a:endParaRPr sz="4000">
              <a:latin typeface="Calibri"/>
              <a:cs typeface="Calibri"/>
            </a:endParaRPr>
          </a:p>
          <a:p>
            <a:pPr marL="583565" marR="572770" algn="ctr">
              <a:lnSpc>
                <a:spcPct val="100000"/>
              </a:lnSpc>
            </a:pP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Носит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обувь из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резины </a:t>
            </a:r>
            <a:r>
              <a:rPr sz="4000" b="1" spc="-8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И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питается</a:t>
            </a:r>
            <a:r>
              <a:rPr sz="4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бензином.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2275" y="2332099"/>
            <a:ext cx="5880100" cy="4525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55445" y="0"/>
            <a:ext cx="5832475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30" dirty="0">
                <a:solidFill>
                  <a:srgbClr val="001F5F"/>
                </a:solidFill>
                <a:latin typeface="Calibri"/>
                <a:cs typeface="Calibri"/>
              </a:rPr>
              <a:t>летает,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не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30" dirty="0">
                <a:solidFill>
                  <a:srgbClr val="001F5F"/>
                </a:solidFill>
                <a:latin typeface="Calibri"/>
                <a:cs typeface="Calibri"/>
              </a:rPr>
              <a:t>жужжит.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b="1" spc="-40" dirty="0">
                <a:solidFill>
                  <a:srgbClr val="001F5F"/>
                </a:solidFill>
                <a:latin typeface="Calibri"/>
                <a:cs typeface="Calibri"/>
              </a:rPr>
              <a:t>Жук</a:t>
            </a:r>
            <a:r>
              <a:rPr sz="4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по</a:t>
            </a:r>
            <a:r>
              <a:rPr sz="4000" b="1" spc="-2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40" dirty="0">
                <a:solidFill>
                  <a:srgbClr val="001F5F"/>
                </a:solidFill>
                <a:latin typeface="Calibri"/>
                <a:cs typeface="Calibri"/>
              </a:rPr>
              <a:t>улице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40" dirty="0">
                <a:solidFill>
                  <a:srgbClr val="001F5F"/>
                </a:solidFill>
                <a:latin typeface="Calibri"/>
                <a:cs typeface="Calibri"/>
              </a:rPr>
              <a:t>бежит.</a:t>
            </a:r>
            <a:endParaRPr sz="4000">
              <a:latin typeface="Calibri"/>
              <a:cs typeface="Calibri"/>
            </a:endParaRPr>
          </a:p>
          <a:p>
            <a:pPr marL="12065" marR="5080" indent="1270" algn="ctr">
              <a:lnSpc>
                <a:spcPct val="100000"/>
              </a:lnSpc>
            </a:pP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Шофер </a:t>
            </a:r>
            <a:r>
              <a:rPr sz="4000" b="1" spc="-20" dirty="0">
                <a:solidFill>
                  <a:srgbClr val="001F5F"/>
                </a:solidFill>
                <a:latin typeface="Calibri"/>
                <a:cs typeface="Calibri"/>
              </a:rPr>
              <a:t>того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жука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45" dirty="0">
                <a:solidFill>
                  <a:srgbClr val="001F5F"/>
                </a:solidFill>
                <a:latin typeface="Calibri"/>
                <a:cs typeface="Calibri"/>
              </a:rPr>
              <a:t>ведет, </a:t>
            </a:r>
            <a:r>
              <a:rPr sz="4000" b="1" spc="-4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70" dirty="0">
                <a:solidFill>
                  <a:srgbClr val="001F5F"/>
                </a:solidFill>
                <a:latin typeface="Calibri"/>
                <a:cs typeface="Calibri"/>
              </a:rPr>
              <a:t>Груз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 везет 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вперед-вперед.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50" y="2332099"/>
            <a:ext cx="7242175" cy="4525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24001" y="0"/>
            <a:ext cx="7696834" cy="1854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4000" b="1" spc="-40" dirty="0">
                <a:solidFill>
                  <a:srgbClr val="001F5F"/>
                </a:solidFill>
                <a:latin typeface="Calibri"/>
                <a:cs typeface="Calibri"/>
              </a:rPr>
              <a:t>Бежит,</a:t>
            </a:r>
            <a:r>
              <a:rPr sz="4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5" dirty="0">
                <a:solidFill>
                  <a:srgbClr val="001F5F"/>
                </a:solidFill>
                <a:latin typeface="Calibri"/>
                <a:cs typeface="Calibri"/>
              </a:rPr>
              <a:t>гудит,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Фарами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нас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45" dirty="0">
                <a:solidFill>
                  <a:srgbClr val="001F5F"/>
                </a:solidFill>
                <a:latin typeface="Calibri"/>
                <a:cs typeface="Calibri"/>
              </a:rPr>
              <a:t>глядит,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А</a:t>
            </a:r>
            <a:r>
              <a:rPr sz="4000" b="1" spc="-2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на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крыше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зеленый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огонек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35" dirty="0">
                <a:solidFill>
                  <a:srgbClr val="001F5F"/>
                </a:solidFill>
                <a:latin typeface="Calibri"/>
                <a:cs typeface="Calibri"/>
              </a:rPr>
              <a:t>горит.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6012" y="1773300"/>
            <a:ext cx="6911975" cy="5084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3143" y="0"/>
            <a:ext cx="8808085" cy="2463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53820" marR="1350645" algn="ctr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Ясным</a:t>
            </a:r>
            <a:r>
              <a:rPr sz="4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утром </a:t>
            </a:r>
            <a:r>
              <a:rPr sz="4000" b="1" spc="-30" dirty="0">
                <a:solidFill>
                  <a:srgbClr val="001F5F"/>
                </a:solidFill>
                <a:latin typeface="Calibri"/>
                <a:cs typeface="Calibri"/>
              </a:rPr>
              <a:t>вдоль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дороги </a:t>
            </a:r>
            <a:r>
              <a:rPr sz="4000" b="1" spc="-89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На 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траве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блестит</a:t>
            </a:r>
            <a:r>
              <a:rPr sz="4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роса.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По </a:t>
            </a:r>
            <a:r>
              <a:rPr sz="4000" b="1" spc="-15" dirty="0">
                <a:solidFill>
                  <a:srgbClr val="001F5F"/>
                </a:solidFill>
                <a:latin typeface="Calibri"/>
                <a:cs typeface="Calibri"/>
              </a:rPr>
              <a:t>дороге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35" dirty="0">
                <a:solidFill>
                  <a:srgbClr val="001F5F"/>
                </a:solidFill>
                <a:latin typeface="Calibri"/>
                <a:cs typeface="Calibri"/>
              </a:rPr>
              <a:t>едут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ноги и</a:t>
            </a:r>
            <a:r>
              <a:rPr sz="4000" b="1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бегут</a:t>
            </a:r>
            <a:r>
              <a:rPr sz="4000" b="1" spc="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два </a:t>
            </a:r>
            <a:r>
              <a:rPr sz="4000" b="1" spc="-25" dirty="0">
                <a:solidFill>
                  <a:srgbClr val="001F5F"/>
                </a:solidFill>
                <a:latin typeface="Calibri"/>
                <a:cs typeface="Calibri"/>
              </a:rPr>
              <a:t>колеса.</a:t>
            </a:r>
            <a:endParaRPr sz="4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4000" b="1" spc="-25" dirty="0">
                <a:solidFill>
                  <a:srgbClr val="001F5F"/>
                </a:solidFill>
                <a:latin typeface="Calibri"/>
                <a:cs typeface="Calibri"/>
              </a:rPr>
              <a:t>Угадайте,</a:t>
            </a:r>
            <a:r>
              <a:rPr sz="4000" b="1" spc="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есть ответ: </a:t>
            </a:r>
            <a:r>
              <a:rPr sz="4000" b="1" spc="-20" dirty="0">
                <a:solidFill>
                  <a:srgbClr val="001F5F"/>
                </a:solidFill>
                <a:latin typeface="Calibri"/>
                <a:cs typeface="Calibri"/>
              </a:rPr>
              <a:t>это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4000" b="1" spc="-10" dirty="0">
                <a:solidFill>
                  <a:srgbClr val="001F5F"/>
                </a:solidFill>
                <a:latin typeface="Calibri"/>
                <a:cs typeface="Calibri"/>
              </a:rPr>
              <a:t>мой</a:t>
            </a:r>
            <a:r>
              <a:rPr sz="4000" b="1" spc="-5" dirty="0">
                <a:solidFill>
                  <a:srgbClr val="001F5F"/>
                </a:solidFill>
                <a:latin typeface="Calibri"/>
                <a:cs typeface="Calibri"/>
              </a:rPr>
              <a:t> …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71550" y="2332099"/>
            <a:ext cx="7253224" cy="4525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57580" marR="509270" indent="344170">
              <a:lnSpc>
                <a:spcPct val="100000"/>
              </a:lnSpc>
              <a:spcBef>
                <a:spcPts val="95"/>
              </a:spcBef>
            </a:pPr>
            <a:r>
              <a:rPr spc="-20" dirty="0"/>
              <a:t>Этот</a:t>
            </a:r>
            <a:r>
              <a:rPr spc="-10" dirty="0"/>
              <a:t> </a:t>
            </a:r>
            <a:r>
              <a:rPr spc="-20" dirty="0"/>
              <a:t>конь </a:t>
            </a:r>
            <a:r>
              <a:rPr spc="-5" dirty="0"/>
              <a:t>не</a:t>
            </a:r>
            <a:r>
              <a:rPr spc="-10" dirty="0"/>
              <a:t> </a:t>
            </a:r>
            <a:r>
              <a:rPr spc="-5" dirty="0"/>
              <a:t>ест овса, </a:t>
            </a:r>
            <a:r>
              <a:rPr dirty="0"/>
              <a:t> </a:t>
            </a:r>
            <a:r>
              <a:rPr spc="-10" dirty="0"/>
              <a:t>Вместо</a:t>
            </a:r>
            <a:r>
              <a:rPr spc="-15" dirty="0"/>
              <a:t> </a:t>
            </a:r>
            <a:r>
              <a:rPr spc="-10" dirty="0"/>
              <a:t>ног </a:t>
            </a:r>
            <a:r>
              <a:rPr spc="-5" dirty="0"/>
              <a:t>–</a:t>
            </a:r>
            <a:r>
              <a:rPr spc="-15" dirty="0"/>
              <a:t> </a:t>
            </a:r>
            <a:r>
              <a:rPr spc="-10" dirty="0"/>
              <a:t>два</a:t>
            </a:r>
            <a:r>
              <a:rPr spc="-15" dirty="0"/>
              <a:t> </a:t>
            </a:r>
            <a:r>
              <a:rPr spc="-25" dirty="0"/>
              <a:t>колеса.</a:t>
            </a:r>
          </a:p>
          <a:p>
            <a:pPr marL="652780" marR="5080" indent="-204470">
              <a:lnSpc>
                <a:spcPct val="100000"/>
              </a:lnSpc>
            </a:pPr>
            <a:r>
              <a:rPr spc="-10" dirty="0"/>
              <a:t>Сядь</a:t>
            </a:r>
            <a:r>
              <a:rPr spc="-15" dirty="0"/>
              <a:t> </a:t>
            </a:r>
            <a:r>
              <a:rPr spc="-25" dirty="0"/>
              <a:t>верхом</a:t>
            </a:r>
            <a:r>
              <a:rPr spc="-5" dirty="0"/>
              <a:t> и</a:t>
            </a:r>
            <a:r>
              <a:rPr spc="-10" dirty="0"/>
              <a:t> мчись </a:t>
            </a:r>
            <a:r>
              <a:rPr spc="-5" dirty="0"/>
              <a:t>на</a:t>
            </a:r>
            <a:r>
              <a:rPr spc="-15" dirty="0"/>
              <a:t> </a:t>
            </a:r>
            <a:r>
              <a:rPr spc="-10" dirty="0"/>
              <a:t>нем, </a:t>
            </a:r>
            <a:r>
              <a:rPr spc="-890" dirty="0"/>
              <a:t> </a:t>
            </a:r>
            <a:r>
              <a:rPr spc="-85" dirty="0"/>
              <a:t>Только</a:t>
            </a:r>
            <a:r>
              <a:rPr spc="-25" dirty="0"/>
              <a:t> </a:t>
            </a:r>
            <a:r>
              <a:rPr spc="-5" dirty="0"/>
              <a:t>лучше</a:t>
            </a:r>
            <a:r>
              <a:rPr spc="-10" dirty="0"/>
              <a:t> </a:t>
            </a:r>
            <a:r>
              <a:rPr spc="-5" dirty="0"/>
              <a:t>правь</a:t>
            </a:r>
            <a:r>
              <a:rPr spc="-10" dirty="0"/>
              <a:t> </a:t>
            </a:r>
            <a:r>
              <a:rPr spc="-40" dirty="0"/>
              <a:t>рулем.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250" y="2332099"/>
            <a:ext cx="6035675" cy="4525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34390" marR="823594" algn="ctr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Спозаранку</a:t>
            </a:r>
            <a:r>
              <a:rPr spc="5" dirty="0"/>
              <a:t> </a:t>
            </a:r>
            <a:r>
              <a:rPr spc="-5" dirty="0"/>
              <a:t>за</a:t>
            </a:r>
            <a:r>
              <a:rPr spc="-20" dirty="0"/>
              <a:t> </a:t>
            </a:r>
            <a:r>
              <a:rPr spc="-25" dirty="0"/>
              <a:t>окошком</a:t>
            </a:r>
            <a:r>
              <a:rPr spc="-15" dirty="0"/>
              <a:t> </a:t>
            </a:r>
            <a:r>
              <a:rPr spc="-5" dirty="0"/>
              <a:t>– </a:t>
            </a:r>
            <a:r>
              <a:rPr spc="-885" dirty="0"/>
              <a:t> </a:t>
            </a:r>
            <a:r>
              <a:rPr spc="-10" dirty="0"/>
              <a:t>Стук, </a:t>
            </a:r>
            <a:r>
              <a:rPr spc="-5" dirty="0"/>
              <a:t>и</a:t>
            </a:r>
            <a:r>
              <a:rPr spc="-10" dirty="0"/>
              <a:t> </a:t>
            </a:r>
            <a:r>
              <a:rPr spc="-5" dirty="0"/>
              <a:t>звон,</a:t>
            </a:r>
            <a:r>
              <a:rPr spc="-10" dirty="0"/>
              <a:t> </a:t>
            </a:r>
            <a:r>
              <a:rPr spc="-5" dirty="0"/>
              <a:t>и</a:t>
            </a:r>
            <a:r>
              <a:rPr spc="-10" dirty="0"/>
              <a:t> </a:t>
            </a:r>
            <a:r>
              <a:rPr spc="-5" dirty="0"/>
              <a:t>кутерьма.</a:t>
            </a:r>
          </a:p>
          <a:p>
            <a:pPr marL="13335" marR="5080" algn="ctr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По прямым стальным </a:t>
            </a:r>
            <a:r>
              <a:rPr spc="-25" dirty="0"/>
              <a:t>дорожкам </a:t>
            </a:r>
            <a:r>
              <a:rPr spc="-890" dirty="0"/>
              <a:t> </a:t>
            </a:r>
            <a:r>
              <a:rPr spc="-40" dirty="0"/>
              <a:t>Ходят</a:t>
            </a:r>
            <a:r>
              <a:rPr spc="-10" dirty="0"/>
              <a:t> красные</a:t>
            </a:r>
            <a:r>
              <a:rPr spc="20" dirty="0"/>
              <a:t> </a:t>
            </a:r>
            <a:r>
              <a:rPr spc="-10" dirty="0"/>
              <a:t>дома.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11476" y="2332099"/>
            <a:ext cx="4422775" cy="4525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392</Words>
  <Application>Microsoft Office PowerPoint</Application>
  <PresentationFormat>Экран (4:3)</PresentationFormat>
  <Paragraphs>54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МБДОУ  «Аленький цветочек»   Презентация к занятию по ознакомлению с окружающим миром в старших группах.                                                Воспитатели:                                                                      Бычкова В.В.                                                              Чернявская И.Ю.</vt:lpstr>
      <vt:lpstr>«ТРАНСПОРТ»</vt:lpstr>
      <vt:lpstr>Четыре колеса, резиновые шины,  Мотор и тормоза. И что это? …</vt:lpstr>
      <vt:lpstr>Презентация PowerPoint</vt:lpstr>
      <vt:lpstr>Презентация PowerPoint</vt:lpstr>
      <vt:lpstr>Презентация PowerPoint</vt:lpstr>
      <vt:lpstr>Презентация PowerPoint</vt:lpstr>
      <vt:lpstr>Этот конь не ест овса,  Вместо ног – два колеса. Сядь верхом и мчись на нем,  Только лучше правь рулем.</vt:lpstr>
      <vt:lpstr>Спозаранку за окошком –  Стук, и звон, и кутерьма. По прямым стальным дорожкам  Ходят красные дома.</vt:lpstr>
      <vt:lpstr>Я мчусь, держусь за провода! Не заблужусь я никогда.</vt:lpstr>
      <vt:lpstr>Я в любое время года  И в любую непогоду Очень быстро в час любой  Провезу вас под землей.</vt:lpstr>
      <vt:lpstr>Они бывают разные –  Синие и красные. Они по рельсам вдоль бегут,  Везде встречают их и ждут.</vt:lpstr>
      <vt:lpstr>Братцы в гости снарядились,  Друг за друга уцепились. И помчались в путь далек,  Лишь оставили дымок.</vt:lpstr>
      <vt:lpstr>Летит птица-небылица,  А внутри народ сидит,  Меж собою говорит.</vt:lpstr>
      <vt:lpstr>Без разгона ввысь взлетает,  Стрекозу напоминает. Отправляется в полёт  Наш российский …</vt:lpstr>
      <vt:lpstr>Ни пера, ни крыла, а быстрее орла,  Только выпустит хвост – Понесется до звезд.</vt:lpstr>
      <vt:lpstr>Какие красавцы всегда и везде  На суше родятся – живут на воде?</vt:lpstr>
      <vt:lpstr>Еду не путем, погоняю не кнутом,  А оглянусь назад: следу нету.</vt:lpstr>
      <vt:lpstr>Распрекрасный дворец  по морю плывет, Белеет на волнах гигант …</vt:lpstr>
      <vt:lpstr>Презентация PowerPoint</vt:lpstr>
      <vt:lpstr>НАЗВАНИЯ ТРАНСПОРТА: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ПО ТЕМЕ «ТРАНСПОРТ»</dc:title>
  <dc:creator>Корзун Т.Н.</dc:creator>
  <cp:lastModifiedBy>new</cp:lastModifiedBy>
  <cp:revision>4</cp:revision>
  <dcterms:created xsi:type="dcterms:W3CDTF">2022-12-21T12:03:44Z</dcterms:created>
  <dcterms:modified xsi:type="dcterms:W3CDTF">2022-12-22T08:38:24Z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2019-04-03T00:00:00Z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2022-12-21T00:00:00Z</vt:filetime>
  </property>
</Properties>
</file>