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0" r:id="rId4"/>
    <p:sldId id="285" r:id="rId5"/>
    <p:sldId id="260" r:id="rId6"/>
    <p:sldId id="264" r:id="rId7"/>
    <p:sldId id="281" r:id="rId8"/>
    <p:sldId id="266" r:id="rId9"/>
    <p:sldId id="283" r:id="rId10"/>
    <p:sldId id="271" r:id="rId11"/>
    <p:sldId id="272" r:id="rId12"/>
    <p:sldId id="275" r:id="rId13"/>
    <p:sldId id="287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C364-BAB9-4F39-8134-CA56AD799F8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0B6E-B82C-4E97-9451-84DE83E6C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C364-BAB9-4F39-8134-CA56AD799F8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0B6E-B82C-4E97-9451-84DE83E6C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C364-BAB9-4F39-8134-CA56AD799F8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0B6E-B82C-4E97-9451-84DE83E6C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C364-BAB9-4F39-8134-CA56AD799F8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0B6E-B82C-4E97-9451-84DE83E6C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C364-BAB9-4F39-8134-CA56AD799F8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0B6E-B82C-4E97-9451-84DE83E6C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6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C364-BAB9-4F39-8134-CA56AD799F8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0B6E-B82C-4E97-9451-84DE83E6C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0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C364-BAB9-4F39-8134-CA56AD799F8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0B6E-B82C-4E97-9451-84DE83E6C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1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C364-BAB9-4F39-8134-CA56AD799F8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0B6E-B82C-4E97-9451-84DE83E6C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9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C364-BAB9-4F39-8134-CA56AD799F8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0B6E-B82C-4E97-9451-84DE83E6C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C364-BAB9-4F39-8134-CA56AD799F8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0B6E-B82C-4E97-9451-84DE83E6C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8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C364-BAB9-4F39-8134-CA56AD799F8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0B6E-B82C-4E97-9451-84DE83E6C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8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EC364-BAB9-4F39-8134-CA56AD799F8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0B6E-B82C-4E97-9451-84DE83E6C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1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8624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8286808" cy="58115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kern="1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kern="18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kern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</a:t>
            </a:r>
            <a:r>
              <a:rPr lang="ru-RU" sz="3300" b="1" kern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речи у детей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3300" b="1" kern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среднего возраста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3300" b="1" kern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посредством театрализованной деятельности"</a:t>
            </a:r>
            <a:endParaRPr lang="ru-RU" sz="33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«Аленький цветочек»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Кодинск, 2022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011920"/>
            <a:ext cx="5472608" cy="189828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</a:rPr>
              <a:t>Пальчиковый театр чаще используется в самостоятельной деятельности, когда ребенок импровизирует на основе знакомых стихов и </a:t>
            </a:r>
            <a:r>
              <a:rPr lang="ru-RU" sz="2600" dirty="0" err="1">
                <a:solidFill>
                  <a:schemeClr val="tx1"/>
                </a:solidFill>
                <a:latin typeface="Times New Roman"/>
                <a:ea typeface="Times New Roman"/>
              </a:rPr>
              <a:t>потешек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</a:rPr>
              <a:t>, сопровождая свою речь несложными действиями.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" y="1603573"/>
            <a:ext cx="2592288" cy="3303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57" y="4293096"/>
            <a:ext cx="2786709" cy="2444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6609" y="3985952"/>
            <a:ext cx="2709488" cy="2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280920" cy="5904656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0"/>
              </a:spcAft>
            </a:pPr>
            <a:endParaRPr lang="ru-RU" sz="96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96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9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В </a:t>
            </a:r>
            <a:r>
              <a:rPr lang="ru-RU" sz="9600" dirty="0">
                <a:solidFill>
                  <a:schemeClr val="bg1"/>
                </a:solidFill>
                <a:latin typeface="Times New Roman"/>
                <a:ea typeface="Times New Roman"/>
              </a:rPr>
              <a:t>о</a:t>
            </a: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</a:rPr>
              <a:t>рганизованно образовательную деятельность </a:t>
            </a:r>
            <a:endParaRPr lang="ru-RU" sz="96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мы </a:t>
            </a: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</a:rPr>
              <a:t>включаем специальные игры на развитие мимики, пантомимы.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Например:</a:t>
            </a:r>
            <a:endParaRPr lang="ru-RU" sz="9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</a:rPr>
              <a:t>– съешьте кислый лимон (дети морщатся);</a:t>
            </a:r>
          </a:p>
          <a:p>
            <a:pPr>
              <a:spcAft>
                <a:spcPts val="0"/>
              </a:spcAft>
            </a:pP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</a:rPr>
              <a:t>– рассердитесь на драчуна (сдвигают брови);</a:t>
            </a:r>
          </a:p>
          <a:p>
            <a:pPr>
              <a:spcAft>
                <a:spcPts val="0"/>
              </a:spcAft>
            </a:pP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</a:rPr>
              <a:t>– встретьте знакомую девочку (дети улыбаются);</a:t>
            </a:r>
          </a:p>
          <a:p>
            <a:pPr>
              <a:spcAft>
                <a:spcPts val="0"/>
              </a:spcAft>
            </a:pP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</a:rPr>
              <a:t>– покажите высокого мальчика, маленького комарика, медведя;</a:t>
            </a:r>
          </a:p>
          <a:p>
            <a:pPr>
              <a:spcAft>
                <a:spcPts val="0"/>
              </a:spcAft>
            </a:pP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</a:rPr>
              <a:t>– покажите направления: там, вверх, вниз, вокруг;</a:t>
            </a:r>
          </a:p>
          <a:p>
            <a:pPr>
              <a:spcAft>
                <a:spcPts val="0"/>
              </a:spcAft>
            </a:pP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</a:rPr>
              <a:t>– полетим как птицы;</a:t>
            </a:r>
          </a:p>
          <a:p>
            <a:pPr>
              <a:spcAft>
                <a:spcPts val="0"/>
              </a:spcAft>
            </a:pP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</a:rPr>
              <a:t>– волк крадется за зайцем.</a:t>
            </a:r>
          </a:p>
          <a:p>
            <a:pPr>
              <a:spcAft>
                <a:spcPts val="0"/>
              </a:spcAft>
            </a:pP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</a:rPr>
              <a:t>Такие упражнения служат своеобразным прологом к драматизации. </a:t>
            </a:r>
          </a:p>
          <a:p>
            <a:pPr>
              <a:spcAft>
                <a:spcPts val="0"/>
              </a:spcAft>
            </a:pP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Благодаря </a:t>
            </a: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</a:rPr>
              <a:t>таким упражнениям и движениям,  дети приобретают большую уверенность.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5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6840760" cy="5328592"/>
          </a:xfrm>
        </p:spPr>
        <p:txBody>
          <a:bodyPr>
            <a:normAutofit fontScale="92500"/>
          </a:bodyPr>
          <a:lstStyle/>
          <a:p>
            <a:pPr>
              <a:spcAft>
                <a:spcPts val="0"/>
              </a:spcAft>
            </a:pP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Особое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внимание по развитию речи средствами театрализованной игры мы уделяем взаимодействию с семьей. Родители не находятся в роли сторонних наблюдателей или обычных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зрителей.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 Родители оказывают помощь в изготовлении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костюмов и атрибутов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. Целенаправленно они вместе с детьми читают книги, просматривают видеофильмы, рекомендуемые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воспитателем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, делятся с детьми своими впечатлениями.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02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836711"/>
            <a:ext cx="5400600" cy="307223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357298"/>
            <a:ext cx="592935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«Необходимо расширять опыт ребенка, если мы хотим создать достаточно прочные основы его творческой деятельности»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    Л.С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Выготского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1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7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28736"/>
            <a:ext cx="7380820" cy="4664560"/>
          </a:xfrm>
        </p:spPr>
        <p:txBody>
          <a:bodyPr>
            <a:normAutofit fontScale="85000" lnSpcReduction="10000"/>
          </a:bodyPr>
          <a:lstStyle/>
          <a:p>
            <a:pPr lvl="0" indent="450850" algn="l"/>
            <a:endParaRPr lang="ru-RU" sz="3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– это волшебный мир. Он дает уроки красоты, морали и нравственности. А чем они богаче, тем успешнее идет развитие духовного мира детей…</a:t>
            </a:r>
          </a:p>
          <a:p>
            <a:pPr lvl="0" indent="450850" algn="l"/>
            <a:endParaRPr lang="ru-RU" sz="6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450850" algn="l"/>
            <a:endParaRPr lang="ru-RU" sz="6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88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928802"/>
            <a:ext cx="6480720" cy="4392488"/>
          </a:xfrm>
        </p:spPr>
        <p:txBody>
          <a:bodyPr>
            <a:normAutofit fontScale="47500" lnSpcReduction="20000"/>
          </a:bodyPr>
          <a:lstStyle/>
          <a:p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 – одна из важнейших линий развития ребенка. Благодаря родному языку малыш входит в наш мир, получает широкие возможности общения с другими людьми. Речь помогает понять друг друга, формирует взгляды и убеждения, а также оказывает большую услугу в познании мира, в котором мы живем. </a:t>
            </a:r>
          </a:p>
          <a:p>
            <a:pPr>
              <a:spcAft>
                <a:spcPts val="0"/>
              </a:spcAft>
            </a:pPr>
            <a:endParaRPr lang="ru-RU" sz="6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900" dirty="0">
                <a:latin typeface="Times New Roman"/>
                <a:ea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1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196752"/>
            <a:ext cx="5112568" cy="266429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ru-RU" sz="3800" dirty="0">
                <a:solidFill>
                  <a:schemeClr val="tx1"/>
                </a:solidFill>
                <a:latin typeface="Times New Roman"/>
                <a:ea typeface="Times New Roman"/>
              </a:rPr>
              <a:t>В современном мире, всё чаще живое общение детям заменяет компьютер и телевидение, и эта тенденция постоянно растет. 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112172" cy="22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05577"/>
            <a:ext cx="45847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2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14488"/>
            <a:ext cx="7344816" cy="5143512"/>
          </a:xfrm>
        </p:spPr>
        <p:txBody>
          <a:bodyPr>
            <a:normAutofit fontScale="62500" lnSpcReduction="20000"/>
          </a:bodyPr>
          <a:lstStyle/>
          <a:p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 жизнь детей насыщена игрой. Каждый ребенок хочет сыграть свою роль. Научить ребенка играть, брать на себя роль и действовать, вместе с тем помогая ему приобретать жизненный опыт, – все это помогает осуществить театрализованная деятельность. Театрализованная деятельность это один из самых эффективных способов воздействия на детей, в котором наиболее полно и ярко проявляется принцип обучения: учить играя.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356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340768"/>
            <a:ext cx="5400600" cy="482453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Театрализованная игра –</a:t>
            </a:r>
          </a:p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стимулирует активную речь за счёт расширения словарного запаса, </a:t>
            </a:r>
          </a:p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совершенствует артикуляционный аппарат </a:t>
            </a:r>
          </a:p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ребёнок усваивает богатство родного языка, его выразительные средства </a:t>
            </a:r>
          </a:p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используя выразительные средства и интонации, соответствующие характеру героев и их поступков, старается говорить чётко, чтобы его все поняли 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7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142984"/>
            <a:ext cx="5929354" cy="4857784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режиссерских игр определяются в соответствии с разнообразием театров, используемых в детском саду:</a:t>
            </a:r>
          </a:p>
          <a:p>
            <a:pPr lvl="0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настольный,</a:t>
            </a:r>
          </a:p>
          <a:p>
            <a:pPr lvl="0">
              <a:buFontTx/>
              <a:buChar char="-"/>
            </a:pP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плоскостной и объемный,</a:t>
            </a:r>
          </a:p>
          <a:p>
            <a:pPr lvl="0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кукольный (бибабо, пальчиковый, марионеток) и т.д.</a:t>
            </a:r>
          </a:p>
          <a:p>
            <a:pPr lvl="0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катушечный;</a:t>
            </a:r>
          </a:p>
          <a:p>
            <a:pPr lvl="0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ложковый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Tx/>
              <a:buChar char="-"/>
            </a:pP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баночный;</a:t>
            </a:r>
          </a:p>
          <a:p>
            <a:pPr lvl="0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кулачковый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0" y="0"/>
            <a:ext cx="9144000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7700" y="908720"/>
            <a:ext cx="5296588" cy="216024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Театрализованная деятельность организационно пронизывает все режимные моменты: включается в образовательную деятельность, в совместную деятельность, осуществляется в самостоятельной деятельности детей.</a:t>
            </a:r>
          </a:p>
          <a:p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77679"/>
            <a:ext cx="2520280" cy="223224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4" cstate="print"/>
          <a:srcRect l="14531" t="12968" r="5045" b="10523"/>
          <a:stretch/>
        </p:blipFill>
        <p:spPr bwMode="auto">
          <a:xfrm>
            <a:off x="3271206" y="3977679"/>
            <a:ext cx="2601588" cy="2644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 cstate="print"/>
          <a:srcRect l="28541" r="10208" b="13495"/>
          <a:stretch/>
        </p:blipFill>
        <p:spPr bwMode="auto">
          <a:xfrm>
            <a:off x="6003797" y="4290664"/>
            <a:ext cx="2600651" cy="1982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12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992888" cy="266429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/>
            </a:r>
            <a:br>
              <a:rPr lang="ru-RU" sz="2400" dirty="0" smtClean="0">
                <a:latin typeface="Times New Roman"/>
                <a:ea typeface="Calibri"/>
              </a:rPr>
            </a:br>
            <a:r>
              <a:rPr lang="ru-RU" sz="2400" dirty="0">
                <a:latin typeface="Times New Roman"/>
                <a:ea typeface="Calibri"/>
              </a:rPr>
              <a:t/>
            </a:r>
            <a:br>
              <a:rPr lang="ru-RU" sz="2400" dirty="0">
                <a:latin typeface="Times New Roman"/>
                <a:ea typeface="Calibri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/>
                <a:ea typeface="Calibri"/>
              </a:rPr>
              <a:t>При </a:t>
            </a:r>
            <a:r>
              <a:rPr lang="ru-RU" sz="2700" dirty="0">
                <a:solidFill>
                  <a:schemeClr val="bg1"/>
                </a:solidFill>
                <a:latin typeface="Times New Roman"/>
                <a:ea typeface="Calibri"/>
              </a:rPr>
              <a:t>о</a:t>
            </a:r>
            <a:r>
              <a:rPr lang="ru-RU" sz="2700" dirty="0">
                <a:latin typeface="Times New Roman"/>
                <a:ea typeface="Calibri"/>
              </a:rPr>
              <a:t>бучении детей средствам речевой выразитель</a:t>
            </a:r>
            <a:r>
              <a:rPr lang="ru-RU" sz="2700" dirty="0">
                <a:solidFill>
                  <a:schemeClr val="bg1"/>
                </a:solidFill>
                <a:latin typeface="Times New Roman"/>
                <a:ea typeface="Calibri"/>
              </a:rPr>
              <a:t>ности</a:t>
            </a:r>
            <a:r>
              <a:rPr lang="ru-RU" sz="2700" dirty="0">
                <a:latin typeface="Times New Roman"/>
                <a:ea typeface="Calibri"/>
              </a:rPr>
              <a:t> необходимо использовать знакомые и любимые сказки, которые </a:t>
            </a:r>
            <a:r>
              <a:rPr lang="ru-RU" sz="2700" dirty="0" smtClean="0">
                <a:latin typeface="Times New Roman"/>
                <a:ea typeface="Calibri"/>
              </a:rPr>
              <a:t>концентрируют </a:t>
            </a:r>
            <a:r>
              <a:rPr lang="ru-RU" sz="2700" dirty="0">
                <a:latin typeface="Times New Roman"/>
                <a:ea typeface="Calibri"/>
              </a:rPr>
              <a:t>в себе всю совокупность выразительных средств </a:t>
            </a:r>
            <a:r>
              <a:rPr lang="ru-RU" sz="2700" dirty="0" smtClean="0">
                <a:latin typeface="Times New Roman"/>
                <a:ea typeface="Calibri"/>
              </a:rPr>
              <a:t>русского </a:t>
            </a:r>
            <a:r>
              <a:rPr lang="ru-RU" sz="2700" dirty="0">
                <a:latin typeface="Times New Roman"/>
                <a:ea typeface="Calibri"/>
              </a:rPr>
              <a:t>языка и предоставляют ребенку возможность естественного ознакомления с богатой языковой культурой русского народа.</a:t>
            </a:r>
            <a:r>
              <a:rPr lang="ru-RU" sz="27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476656" y="4941168"/>
            <a:ext cx="936104" cy="697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3768" y="4075546"/>
            <a:ext cx="3888432" cy="216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425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При обучении детей средствам речевой выразительности необходимо использовать знакомые и любимые сказки, которые концентрируют в себе всю совокупность выразительных средств русского языка и предоставляют ребенку возможность естественного ознакомления с богатой языковой культурой русского народа.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DeepCool</cp:lastModifiedBy>
  <cp:revision>79</cp:revision>
  <dcterms:created xsi:type="dcterms:W3CDTF">2019-01-20T12:19:45Z</dcterms:created>
  <dcterms:modified xsi:type="dcterms:W3CDTF">2024-01-30T12:01:28Z</dcterms:modified>
</cp:coreProperties>
</file>